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2"/>
  </p:notesMasterIdLst>
  <p:sldIdLst>
    <p:sldId id="256" r:id="rId2"/>
    <p:sldId id="430" r:id="rId3"/>
    <p:sldId id="450" r:id="rId4"/>
    <p:sldId id="479" r:id="rId5"/>
    <p:sldId id="481" r:id="rId6"/>
    <p:sldId id="480" r:id="rId7"/>
    <p:sldId id="489" r:id="rId8"/>
    <p:sldId id="488" r:id="rId9"/>
    <p:sldId id="493" r:id="rId10"/>
    <p:sldId id="454" r:id="rId11"/>
    <p:sldId id="456" r:id="rId12"/>
    <p:sldId id="499" r:id="rId13"/>
    <p:sldId id="458" r:id="rId14"/>
    <p:sldId id="504" r:id="rId15"/>
    <p:sldId id="459" r:id="rId16"/>
    <p:sldId id="462" r:id="rId17"/>
    <p:sldId id="463" r:id="rId18"/>
    <p:sldId id="500" r:id="rId19"/>
    <p:sldId id="495" r:id="rId20"/>
    <p:sldId id="465" r:id="rId21"/>
    <p:sldId id="466" r:id="rId22"/>
    <p:sldId id="377" r:id="rId23"/>
    <p:sldId id="380" r:id="rId24"/>
    <p:sldId id="378" r:id="rId25"/>
    <p:sldId id="469" r:id="rId26"/>
    <p:sldId id="471" r:id="rId27"/>
    <p:sldId id="494" r:id="rId28"/>
    <p:sldId id="472" r:id="rId29"/>
    <p:sldId id="473" r:id="rId30"/>
    <p:sldId id="476" r:id="rId31"/>
    <p:sldId id="477" r:id="rId32"/>
    <p:sldId id="496" r:id="rId33"/>
    <p:sldId id="323" r:id="rId34"/>
    <p:sldId id="442" r:id="rId35"/>
    <p:sldId id="443" r:id="rId36"/>
    <p:sldId id="501" r:id="rId37"/>
    <p:sldId id="413" r:id="rId38"/>
    <p:sldId id="416" r:id="rId39"/>
    <p:sldId id="415" r:id="rId40"/>
    <p:sldId id="384" r:id="rId41"/>
    <p:sldId id="405" r:id="rId42"/>
    <p:sldId id="394" r:id="rId43"/>
    <p:sldId id="417" r:id="rId44"/>
    <p:sldId id="490" r:id="rId45"/>
    <p:sldId id="502" r:id="rId46"/>
    <p:sldId id="497" r:id="rId47"/>
    <p:sldId id="337" r:id="rId48"/>
    <p:sldId id="491" r:id="rId49"/>
    <p:sldId id="498" r:id="rId50"/>
    <p:sldId id="333" r:id="rId51"/>
    <p:sldId id="505" r:id="rId52"/>
    <p:sldId id="506" r:id="rId53"/>
    <p:sldId id="482" r:id="rId54"/>
    <p:sldId id="483" r:id="rId55"/>
    <p:sldId id="484" r:id="rId56"/>
    <p:sldId id="492" r:id="rId57"/>
    <p:sldId id="503" r:id="rId58"/>
    <p:sldId id="440" r:id="rId59"/>
    <p:sldId id="334" r:id="rId60"/>
    <p:sldId id="402" r:id="rId61"/>
    <p:sldId id="404" r:id="rId62"/>
    <p:sldId id="427" r:id="rId63"/>
    <p:sldId id="429" r:id="rId64"/>
    <p:sldId id="428" r:id="rId65"/>
    <p:sldId id="431" r:id="rId66"/>
    <p:sldId id="478" r:id="rId67"/>
    <p:sldId id="453" r:id="rId68"/>
    <p:sldId id="452" r:id="rId69"/>
    <p:sldId id="451" r:id="rId70"/>
    <p:sldId id="461" r:id="rId7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69CAD45-7AEB-4946-A4C7-B3FA1896733C}">
          <p14:sldIdLst>
            <p14:sldId id="256"/>
            <p14:sldId id="430"/>
          </p14:sldIdLst>
        </p14:section>
        <p14:section name="Overview" id="{B64620BF-573F-4186-93CC-58F551D113D3}">
          <p14:sldIdLst>
            <p14:sldId id="450"/>
            <p14:sldId id="479"/>
            <p14:sldId id="481"/>
          </p14:sldIdLst>
        </p14:section>
        <p14:section name="Agenda" id="{D49209DF-A6BA-47CD-96A1-AB4FE65A0FDD}">
          <p14:sldIdLst>
            <p14:sldId id="480"/>
          </p14:sldIdLst>
        </p14:section>
        <p14:section name="Background" id="{179DF7DC-F86D-4828-9F4D-6EF6F0B7D1C8}">
          <p14:sldIdLst>
            <p14:sldId id="489"/>
            <p14:sldId id="488"/>
            <p14:sldId id="493"/>
            <p14:sldId id="454"/>
            <p14:sldId id="456"/>
            <p14:sldId id="499"/>
            <p14:sldId id="458"/>
            <p14:sldId id="504"/>
            <p14:sldId id="459"/>
            <p14:sldId id="462"/>
            <p14:sldId id="463"/>
            <p14:sldId id="500"/>
          </p14:sldIdLst>
        </p14:section>
        <p14:section name="Electoral Problems" id="{021D0880-0DE1-4239-A37A-5B4722F9991C}">
          <p14:sldIdLst>
            <p14:sldId id="495"/>
            <p14:sldId id="465"/>
            <p14:sldId id="466"/>
            <p14:sldId id="377"/>
            <p14:sldId id="380"/>
            <p14:sldId id="378"/>
            <p14:sldId id="469"/>
            <p14:sldId id="471"/>
            <p14:sldId id="494"/>
            <p14:sldId id="472"/>
            <p14:sldId id="473"/>
            <p14:sldId id="476"/>
            <p14:sldId id="477"/>
          </p14:sldIdLst>
        </p14:section>
        <p14:section name="Event Derivatives" id="{9A4FCCD3-609D-4BDD-80C0-36CEB1445AE6}">
          <p14:sldIdLst>
            <p14:sldId id="496"/>
            <p14:sldId id="323"/>
            <p14:sldId id="442"/>
            <p14:sldId id="443"/>
          </p14:sldIdLst>
        </p14:section>
        <p14:section name="Lesson in Cond Probability" id="{8BEB655D-F603-4ABA-A7E8-AEEF99CA0118}">
          <p14:sldIdLst>
            <p14:sldId id="501"/>
            <p14:sldId id="413"/>
            <p14:sldId id="416"/>
            <p14:sldId id="415"/>
            <p14:sldId id="384"/>
            <p14:sldId id="405"/>
            <p14:sldId id="394"/>
            <p14:sldId id="417"/>
            <p14:sldId id="490"/>
            <p14:sldId id="502"/>
          </p14:sldIdLst>
        </p14:section>
        <p14:section name="Synthesis" id="{FBC6BF57-2533-4940-9623-782F4D16F03E}">
          <p14:sldIdLst>
            <p14:sldId id="497"/>
            <p14:sldId id="337"/>
            <p14:sldId id="491"/>
          </p14:sldIdLst>
        </p14:section>
        <p14:section name="Why Laypeople Will Care" id="{1FA87948-03BC-43C1-92D8-76147CAD8C03}">
          <p14:sldIdLst>
            <p14:sldId id="498"/>
            <p14:sldId id="333"/>
            <p14:sldId id="505"/>
            <p14:sldId id="506"/>
            <p14:sldId id="482"/>
            <p14:sldId id="483"/>
            <p14:sldId id="484"/>
            <p14:sldId id="492"/>
            <p14:sldId id="503"/>
            <p14:sldId id="440"/>
          </p14:sldIdLst>
        </p14:section>
        <p14:section name="End" id="{2CD6C7B2-BA0D-4139-9617-1516772592DA}">
          <p14:sldIdLst>
            <p14:sldId id="334"/>
          </p14:sldIdLst>
        </p14:section>
        <p14:section name="Liquidity" id="{C8545BB0-C478-4BBB-BA28-6BFC0430A954}">
          <p14:sldIdLst>
            <p14:sldId id="402"/>
            <p14:sldId id="404"/>
            <p14:sldId id="427"/>
            <p14:sldId id="429"/>
            <p14:sldId id="428"/>
            <p14:sldId id="431"/>
          </p14:sldIdLst>
        </p14:section>
        <p14:section name="Skyhooks 1" id="{0DACE9A8-3B37-4F98-AFBC-ACD7E6EED555}">
          <p14:sldIdLst>
            <p14:sldId id="478"/>
            <p14:sldId id="453"/>
            <p14:sldId id="452"/>
            <p14:sldId id="451"/>
            <p14:sldId id="4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6FE2"/>
    <a:srgbClr val="080808"/>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82" autoAdjust="0"/>
    <p:restoredTop sz="83196" autoAdjust="0"/>
  </p:normalViewPr>
  <p:slideViewPr>
    <p:cSldViewPr snapToGrid="0">
      <p:cViewPr varScale="1">
        <p:scale>
          <a:sx n="75" d="100"/>
          <a:sy n="75" d="100"/>
        </p:scale>
        <p:origin x="78" y="498"/>
      </p:cViewPr>
      <p:guideLst/>
    </p:cSldViewPr>
  </p:slideViewPr>
  <p:outlineViewPr>
    <p:cViewPr>
      <p:scale>
        <a:sx n="33" d="100"/>
        <a:sy n="33" d="100"/>
      </p:scale>
      <p:origin x="0" y="-25566"/>
    </p:cViewPr>
  </p:outlineViewPr>
  <p:notesTextViewPr>
    <p:cViewPr>
      <p:scale>
        <a:sx n="1" d="1"/>
        <a:sy n="1" d="1"/>
      </p:scale>
      <p:origin x="0" y="0"/>
    </p:cViewPr>
  </p:notesTextViewPr>
  <p:sorterViewPr>
    <p:cViewPr>
      <p:scale>
        <a:sx n="100" d="100"/>
        <a:sy n="100" d="100"/>
      </p:scale>
      <p:origin x="0" y="-6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B68568-2264-4680-BFCE-EA4DEC7D2C82}" type="datetimeFigureOut">
              <a:rPr lang="en-US" smtClean="0"/>
              <a:t>2/16/2019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70D20E-CC8E-4F3E-BA93-334D163D53CC}" type="slidenum">
              <a:rPr lang="en-US" smtClean="0"/>
              <a:t>‹#›</a:t>
            </a:fld>
            <a:endParaRPr lang="en-US"/>
          </a:p>
        </p:txBody>
      </p:sp>
    </p:spTree>
    <p:extLst>
      <p:ext uri="{BB962C8B-B14F-4D97-AF65-F5344CB8AC3E}">
        <p14:creationId xmlns:p14="http://schemas.microsoft.com/office/powerpoint/2010/main" val="1467467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Hello, my name is Paul Sztorc. I have a relatively mainstream background – public school in Connecticut for 12 years, private engineering college in Ohio, where I studied economics and statistics. I then worked a kind of pre-doctoral research statistician job at Yale for 2 years for a man named William Nordhaus, who just won the economics Nobel Prize a few months ago. So my economic training is quite mainstream.</a:t>
            </a:r>
          </a:p>
          <a:p>
            <a:endParaRPr lang="en-US" dirty="0">
              <a:effectLst/>
            </a:endParaRPr>
          </a:p>
          <a:p>
            <a:r>
              <a:rPr lang="en-US" dirty="0">
                <a:effectLst/>
              </a:rPr>
              <a:t>Despite all of that, I fell in love with Bitcoin in 2012. I’ve published Bitcoin research on my blog “truthcoin.info” since 2014.  I presented at many Bitcoin conferences, especially the scaling conferences, as well as Building on Bitcoin (last summer) and </a:t>
            </a:r>
            <a:r>
              <a:rPr lang="en-US" dirty="0" err="1">
                <a:effectLst/>
              </a:rPr>
              <a:t>TABConf</a:t>
            </a:r>
            <a:r>
              <a:rPr lang="en-US" dirty="0">
                <a:effectLst/>
              </a:rPr>
              <a:t> earlier this year.</a:t>
            </a:r>
          </a:p>
          <a:p>
            <a:endParaRPr lang="en-US" dirty="0"/>
          </a:p>
        </p:txBody>
      </p:sp>
      <p:sp>
        <p:nvSpPr>
          <p:cNvPr id="4" name="Slide Number Placeholder 3"/>
          <p:cNvSpPr>
            <a:spLocks noGrp="1"/>
          </p:cNvSpPr>
          <p:nvPr>
            <p:ph type="sldNum" sz="quarter" idx="5"/>
          </p:nvPr>
        </p:nvSpPr>
        <p:spPr/>
        <p:txBody>
          <a:bodyPr/>
          <a:lstStyle/>
          <a:p>
            <a:fld id="{CB70D20E-CC8E-4F3E-BA93-334D163D53CC}" type="slidenum">
              <a:rPr lang="en-US" smtClean="0"/>
              <a:t>2</a:t>
            </a:fld>
            <a:endParaRPr lang="en-US"/>
          </a:p>
        </p:txBody>
      </p:sp>
    </p:spTree>
    <p:extLst>
      <p:ext uri="{BB962C8B-B14F-4D97-AF65-F5344CB8AC3E}">
        <p14:creationId xmlns:p14="http://schemas.microsoft.com/office/powerpoint/2010/main" val="4277972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need to explain conditional probability, in order to continue explaining this project. </a:t>
            </a:r>
            <a:br>
              <a:rPr lang="en-US" dirty="0"/>
            </a:br>
            <a:br>
              <a:rPr lang="en-US" dirty="0"/>
            </a:br>
            <a:r>
              <a:rPr lang="en-US" dirty="0"/>
              <a:t>So I will now do that across nine slides. But the first two are super-easy, and four of them are really just one slide, broken into four pieces.</a:t>
            </a:r>
            <a:br>
              <a:rPr lang="en-US" dirty="0"/>
            </a:br>
            <a:br>
              <a:rPr lang="en-US" dirty="0"/>
            </a:br>
            <a:r>
              <a:rPr lang="en-US" dirty="0"/>
              <a:t>So, this “math part” will be over soon, don’t worry.</a:t>
            </a:r>
          </a:p>
          <a:p>
            <a:endParaRPr lang="en-US" dirty="0"/>
          </a:p>
          <a:p>
            <a:r>
              <a:rPr lang="en-US" dirty="0"/>
              <a:t>Here, on the left I have a column of coin-flip events. We’re describing the behavior of the three-hundred-and-third coin flip. We don’t know what will happen on that flip, but we can nonetheless fill in the probabilities in this table. Heads and Tails are equally likely so its 50-50.</a:t>
            </a:r>
          </a:p>
        </p:txBody>
      </p:sp>
      <p:sp>
        <p:nvSpPr>
          <p:cNvPr id="4" name="Slide Number Placeholder 3"/>
          <p:cNvSpPr>
            <a:spLocks noGrp="1"/>
          </p:cNvSpPr>
          <p:nvPr>
            <p:ph type="sldNum" sz="quarter" idx="5"/>
          </p:nvPr>
        </p:nvSpPr>
        <p:spPr/>
        <p:txBody>
          <a:bodyPr/>
          <a:lstStyle/>
          <a:p>
            <a:fld id="{CB70D20E-CC8E-4F3E-BA93-334D163D53CC}" type="slidenum">
              <a:rPr lang="en-US" smtClean="0"/>
              <a:t>37</a:t>
            </a:fld>
            <a:endParaRPr lang="en-US"/>
          </a:p>
        </p:txBody>
      </p:sp>
    </p:spTree>
    <p:extLst>
      <p:ext uri="{BB962C8B-B14F-4D97-AF65-F5344CB8AC3E}">
        <p14:creationId xmlns:p14="http://schemas.microsoft.com/office/powerpoint/2010/main" val="1136829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slide is the same as the previous one. But it has a dice roll instead of a coin toss.</a:t>
            </a:r>
            <a:br>
              <a:rPr lang="en-US" dirty="0"/>
            </a:br>
            <a:br>
              <a:rPr lang="en-US" dirty="0"/>
            </a:br>
            <a:r>
              <a:rPr lang="en-US" dirty="0"/>
              <a:t>Each side of the dice is equally likely to come up, each has one-sixth probability.</a:t>
            </a:r>
          </a:p>
        </p:txBody>
      </p:sp>
      <p:sp>
        <p:nvSpPr>
          <p:cNvPr id="4" name="Slide Number Placeholder 3"/>
          <p:cNvSpPr>
            <a:spLocks noGrp="1"/>
          </p:cNvSpPr>
          <p:nvPr>
            <p:ph type="sldNum" sz="quarter" idx="5"/>
          </p:nvPr>
        </p:nvSpPr>
        <p:spPr/>
        <p:txBody>
          <a:bodyPr/>
          <a:lstStyle/>
          <a:p>
            <a:fld id="{CB70D20E-CC8E-4F3E-BA93-334D163D53CC}" type="slidenum">
              <a:rPr lang="en-US" smtClean="0"/>
              <a:t>38</a:t>
            </a:fld>
            <a:endParaRPr lang="en-US"/>
          </a:p>
        </p:txBody>
      </p:sp>
    </p:spTree>
    <p:extLst>
      <p:ext uri="{BB962C8B-B14F-4D97-AF65-F5344CB8AC3E}">
        <p14:creationId xmlns:p14="http://schemas.microsoft.com/office/powerpoint/2010/main" val="2296202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we go, three of seven…</a:t>
            </a:r>
            <a:br>
              <a:rPr lang="en-US" dirty="0"/>
            </a:br>
            <a:br>
              <a:rPr lang="en-US" dirty="0"/>
            </a:br>
            <a:r>
              <a:rPr lang="en-US" dirty="0"/>
              <a:t>This example, is the previous two examples, smushed together.</a:t>
            </a:r>
            <a:br>
              <a:rPr lang="en-US" dirty="0"/>
            </a:br>
            <a:br>
              <a:rPr lang="en-US" dirty="0"/>
            </a:br>
            <a:r>
              <a:rPr lang="en-US" dirty="0"/>
              <a:t>We have the coin flip in green along the left vertical edge of the table. We have the dice roll across the top horizonal edge.</a:t>
            </a:r>
            <a:br>
              <a:rPr lang="en-US" dirty="0"/>
            </a:br>
            <a:br>
              <a:rPr lang="en-US" dirty="0"/>
            </a:br>
            <a:r>
              <a:rPr lang="en-US" dirty="0"/>
              <a:t>I’ve circled some probabilities in red. The probability that two will be rolled, is one-sixth. The probably that a tail will be flipped, is one-half. Those are called marginal probabilities because they’re written in the margin, so to speak.</a:t>
            </a:r>
            <a:br>
              <a:rPr lang="en-US" dirty="0"/>
            </a:br>
            <a:br>
              <a:rPr lang="en-US" dirty="0"/>
            </a:br>
            <a:r>
              <a:rPr lang="en-US" dirty="0"/>
              <a:t>The probability that BOTH a two will be rolled, and a tail will be flipped, is shown here as one-twelfth.</a:t>
            </a:r>
          </a:p>
        </p:txBody>
      </p:sp>
      <p:sp>
        <p:nvSpPr>
          <p:cNvPr id="4" name="Slide Number Placeholder 3"/>
          <p:cNvSpPr>
            <a:spLocks noGrp="1"/>
          </p:cNvSpPr>
          <p:nvPr>
            <p:ph type="sldNum" sz="quarter" idx="5"/>
          </p:nvPr>
        </p:nvSpPr>
        <p:spPr/>
        <p:txBody>
          <a:bodyPr/>
          <a:lstStyle/>
          <a:p>
            <a:fld id="{CB70D20E-CC8E-4F3E-BA93-334D163D53CC}" type="slidenum">
              <a:rPr lang="en-US" smtClean="0"/>
              <a:t>39</a:t>
            </a:fld>
            <a:endParaRPr lang="en-US"/>
          </a:p>
        </p:txBody>
      </p:sp>
    </p:spTree>
    <p:extLst>
      <p:ext uri="{BB962C8B-B14F-4D97-AF65-F5344CB8AC3E}">
        <p14:creationId xmlns:p14="http://schemas.microsoft.com/office/powerpoint/2010/main" val="2301592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we’ll talk about relationships among events. Let me draw a contrast between these two blue tables here.</a:t>
            </a:r>
            <a:br>
              <a:rPr lang="en-US" dirty="0"/>
            </a:br>
            <a:br>
              <a:rPr lang="en-US" dirty="0"/>
            </a:br>
            <a:r>
              <a:rPr lang="en-US" dirty="0"/>
              <a:t>Both are about unknown future coin flips. The top table considers coinflip three-zero-four, in blue across the top. And it considers flip number three-</a:t>
            </a:r>
            <a:r>
              <a:rPr lang="en-US" dirty="0" err="1"/>
              <a:t>ohh</a:t>
            </a:r>
            <a:r>
              <a:rPr lang="en-US" dirty="0"/>
              <a:t>-five, in red across the left side.</a:t>
            </a:r>
            <a:br>
              <a:rPr lang="en-US" dirty="0"/>
            </a:br>
            <a:br>
              <a:rPr lang="en-US" dirty="0"/>
            </a:br>
            <a:r>
              <a:rPr lang="en-US" dirty="0"/>
              <a:t>Each cell will occur with probability point two five, which is what I have indicated here.</a:t>
            </a:r>
            <a:br>
              <a:rPr lang="en-US" dirty="0"/>
            </a:br>
            <a:br>
              <a:rPr lang="en-US" dirty="0"/>
            </a:br>
            <a:r>
              <a:rPr lang="en-US" dirty="0"/>
              <a:t>The second table does something extremely unrealistic, and only useful for teaching purposes. It plots coin-flip #304 against itself.</a:t>
            </a:r>
            <a:br>
              <a:rPr lang="en-US" dirty="0"/>
            </a:br>
            <a:br>
              <a:rPr lang="en-US" dirty="0"/>
            </a:br>
            <a:r>
              <a:rPr lang="en-US" dirty="0"/>
              <a:t>Again, in the real world, this would never happen. But, if it did happen, what probabilities would we write in this table?</a:t>
            </a:r>
          </a:p>
        </p:txBody>
      </p:sp>
      <p:sp>
        <p:nvSpPr>
          <p:cNvPr id="4" name="Slide Number Placeholder 3"/>
          <p:cNvSpPr>
            <a:spLocks noGrp="1"/>
          </p:cNvSpPr>
          <p:nvPr>
            <p:ph type="sldNum" sz="quarter" idx="5"/>
          </p:nvPr>
        </p:nvSpPr>
        <p:spPr/>
        <p:txBody>
          <a:bodyPr/>
          <a:lstStyle/>
          <a:p>
            <a:fld id="{CB70D20E-CC8E-4F3E-BA93-334D163D53CC}" type="slidenum">
              <a:rPr lang="en-US" smtClean="0"/>
              <a:t>40</a:t>
            </a:fld>
            <a:endParaRPr lang="en-US"/>
          </a:p>
        </p:txBody>
      </p:sp>
    </p:spTree>
    <p:extLst>
      <p:ext uri="{BB962C8B-B14F-4D97-AF65-F5344CB8AC3E}">
        <p14:creationId xmlns:p14="http://schemas.microsoft.com/office/powerpoint/2010/main" val="415703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answer.</a:t>
            </a:r>
            <a:br>
              <a:rPr lang="en-US" dirty="0"/>
            </a:br>
            <a:br>
              <a:rPr lang="en-US" dirty="0"/>
            </a:br>
            <a:r>
              <a:rPr lang="en-US" dirty="0"/>
              <a:t>Coin flip three-zero-four, can either be heads or tails. But it has to be one or the other. So we zero out everything that’s impossible.</a:t>
            </a:r>
          </a:p>
        </p:txBody>
      </p:sp>
      <p:sp>
        <p:nvSpPr>
          <p:cNvPr id="4" name="Slide Number Placeholder 3"/>
          <p:cNvSpPr>
            <a:spLocks noGrp="1"/>
          </p:cNvSpPr>
          <p:nvPr>
            <p:ph type="sldNum" sz="quarter" idx="5"/>
          </p:nvPr>
        </p:nvSpPr>
        <p:spPr/>
        <p:txBody>
          <a:bodyPr/>
          <a:lstStyle/>
          <a:p>
            <a:fld id="{CB70D20E-CC8E-4F3E-BA93-334D163D53CC}" type="slidenum">
              <a:rPr lang="en-US" smtClean="0"/>
              <a:t>41</a:t>
            </a:fld>
            <a:endParaRPr lang="en-US"/>
          </a:p>
        </p:txBody>
      </p:sp>
    </p:spTree>
    <p:extLst>
      <p:ext uri="{BB962C8B-B14F-4D97-AF65-F5344CB8AC3E}">
        <p14:creationId xmlns:p14="http://schemas.microsoft.com/office/powerpoint/2010/main" val="7584239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Almost done teaching conditional probability.</a:t>
            </a:r>
            <a:br>
              <a:rPr lang="en-US" dirty="0"/>
            </a:br>
            <a:br>
              <a:rPr lang="en-US" dirty="0"/>
            </a:br>
            <a:r>
              <a:rPr lang="en-US" dirty="0"/>
              <a:t>This time with dice instead of coins.</a:t>
            </a:r>
          </a:p>
          <a:p>
            <a:endParaRPr lang="en-US" dirty="0"/>
          </a:p>
          <a:p>
            <a:r>
              <a:rPr lang="en-US" dirty="0"/>
              <a:t>Same dice roll, #4011. We don’t know what it is.</a:t>
            </a:r>
          </a:p>
        </p:txBody>
      </p:sp>
      <p:sp>
        <p:nvSpPr>
          <p:cNvPr id="4" name="Slide Number Placeholder 3"/>
          <p:cNvSpPr>
            <a:spLocks noGrp="1"/>
          </p:cNvSpPr>
          <p:nvPr>
            <p:ph type="sldNum" sz="quarter" idx="5"/>
          </p:nvPr>
        </p:nvSpPr>
        <p:spPr/>
        <p:txBody>
          <a:bodyPr/>
          <a:lstStyle/>
          <a:p>
            <a:fld id="{CB70D20E-CC8E-4F3E-BA93-334D163D53CC}" type="slidenum">
              <a:rPr lang="en-US" smtClean="0"/>
              <a:t>42</a:t>
            </a:fld>
            <a:endParaRPr lang="en-US"/>
          </a:p>
        </p:txBody>
      </p:sp>
    </p:spTree>
    <p:extLst>
      <p:ext uri="{BB962C8B-B14F-4D97-AF65-F5344CB8AC3E}">
        <p14:creationId xmlns:p14="http://schemas.microsoft.com/office/powerpoint/2010/main" val="2419569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one-sixth, across the diagonal, and the rest zeros.</a:t>
            </a:r>
          </a:p>
        </p:txBody>
      </p:sp>
      <p:sp>
        <p:nvSpPr>
          <p:cNvPr id="4" name="Slide Number Placeholder 3"/>
          <p:cNvSpPr>
            <a:spLocks noGrp="1"/>
          </p:cNvSpPr>
          <p:nvPr>
            <p:ph type="sldNum" sz="quarter" idx="5"/>
          </p:nvPr>
        </p:nvSpPr>
        <p:spPr/>
        <p:txBody>
          <a:bodyPr/>
          <a:lstStyle/>
          <a:p>
            <a:fld id="{CB70D20E-CC8E-4F3E-BA93-334D163D53CC}" type="slidenum">
              <a:rPr lang="en-US" smtClean="0"/>
              <a:t>43</a:t>
            </a:fld>
            <a:endParaRPr lang="en-US"/>
          </a:p>
        </p:txBody>
      </p:sp>
    </p:spTree>
    <p:extLst>
      <p:ext uri="{BB962C8B-B14F-4D97-AF65-F5344CB8AC3E}">
        <p14:creationId xmlns:p14="http://schemas.microsoft.com/office/powerpoint/2010/main" val="36621755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70D20E-CC8E-4F3E-BA93-334D163D53CC}" type="slidenum">
              <a:rPr lang="en-US" smtClean="0"/>
              <a:t>44</a:t>
            </a:fld>
            <a:endParaRPr lang="en-US"/>
          </a:p>
        </p:txBody>
      </p:sp>
    </p:spTree>
    <p:extLst>
      <p:ext uri="{BB962C8B-B14F-4D97-AF65-F5344CB8AC3E}">
        <p14:creationId xmlns:p14="http://schemas.microsoft.com/office/powerpoint/2010/main" val="2085936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The topic of this presentation is an idea for getting the public sector to </a:t>
            </a:r>
            <a:r>
              <a:rPr lang="en-US" i="1" u="sng" dirty="0">
                <a:effectLst/>
              </a:rPr>
              <a:t>substantially inherit</a:t>
            </a:r>
            <a:r>
              <a:rPr lang="en-US" dirty="0">
                <a:effectLst/>
              </a:rPr>
              <a:t> some of the best aspects of the private sector.</a:t>
            </a:r>
          </a:p>
          <a:p>
            <a:r>
              <a:rPr lang="en-US" dirty="0">
                <a:effectLst/>
              </a:rPr>
              <a:t>So it is NOT about replacement. It is not about replacing the public sector with the private sector. …so you have to decide how anarchist you think it is.</a:t>
            </a:r>
          </a:p>
        </p:txBody>
      </p:sp>
      <p:sp>
        <p:nvSpPr>
          <p:cNvPr id="4" name="Slide Number Placeholder 3"/>
          <p:cNvSpPr>
            <a:spLocks noGrp="1"/>
          </p:cNvSpPr>
          <p:nvPr>
            <p:ph type="sldNum" sz="quarter" idx="5"/>
          </p:nvPr>
        </p:nvSpPr>
        <p:spPr/>
        <p:txBody>
          <a:bodyPr/>
          <a:lstStyle/>
          <a:p>
            <a:fld id="{CB70D20E-CC8E-4F3E-BA93-334D163D53CC}" type="slidenum">
              <a:rPr lang="en-US" smtClean="0"/>
              <a:t>3</a:t>
            </a:fld>
            <a:endParaRPr lang="en-US"/>
          </a:p>
        </p:txBody>
      </p:sp>
    </p:spTree>
    <p:extLst>
      <p:ext uri="{BB962C8B-B14F-4D97-AF65-F5344CB8AC3E}">
        <p14:creationId xmlns:p14="http://schemas.microsoft.com/office/powerpoint/2010/main" val="2780763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of course, there’s no knowing for sure.</a:t>
            </a:r>
          </a:p>
        </p:txBody>
      </p:sp>
      <p:sp>
        <p:nvSpPr>
          <p:cNvPr id="4" name="Slide Number Placeholder 3"/>
          <p:cNvSpPr>
            <a:spLocks noGrp="1"/>
          </p:cNvSpPr>
          <p:nvPr>
            <p:ph type="sldNum" sz="quarter" idx="5"/>
          </p:nvPr>
        </p:nvSpPr>
        <p:spPr/>
        <p:txBody>
          <a:bodyPr/>
          <a:lstStyle/>
          <a:p>
            <a:fld id="{CB70D20E-CC8E-4F3E-BA93-334D163D53CC}" type="slidenum">
              <a:rPr lang="en-US" smtClean="0"/>
              <a:t>49</a:t>
            </a:fld>
            <a:endParaRPr lang="en-US"/>
          </a:p>
        </p:txBody>
      </p:sp>
    </p:spTree>
    <p:extLst>
      <p:ext uri="{BB962C8B-B14F-4D97-AF65-F5344CB8AC3E}">
        <p14:creationId xmlns:p14="http://schemas.microsoft.com/office/powerpoint/2010/main" val="766390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Checking the phones is, of course, a very small ask – these people will be waiting in line to vote; and they’ll be glued to their phone the whole time anyway.</a:t>
            </a:r>
          </a:p>
          <a:p>
            <a:endParaRPr lang="en-US" dirty="0"/>
          </a:p>
        </p:txBody>
      </p:sp>
      <p:sp>
        <p:nvSpPr>
          <p:cNvPr id="4" name="Slide Number Placeholder 3"/>
          <p:cNvSpPr>
            <a:spLocks noGrp="1"/>
          </p:cNvSpPr>
          <p:nvPr>
            <p:ph type="sldNum" sz="quarter" idx="5"/>
          </p:nvPr>
        </p:nvSpPr>
        <p:spPr/>
        <p:txBody>
          <a:bodyPr/>
          <a:lstStyle/>
          <a:p>
            <a:fld id="{CB70D20E-CC8E-4F3E-BA93-334D163D53CC}" type="slidenum">
              <a:rPr lang="en-US" smtClean="0"/>
              <a:t>50</a:t>
            </a:fld>
            <a:endParaRPr lang="en-US"/>
          </a:p>
        </p:txBody>
      </p:sp>
    </p:spTree>
    <p:extLst>
      <p:ext uri="{BB962C8B-B14F-4D97-AF65-F5344CB8AC3E}">
        <p14:creationId xmlns:p14="http://schemas.microsoft.com/office/powerpoint/2010/main" val="15740284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Checking the phones is, of course, a very small ask – these people will be waiting in line to vote; and they’ll be glued to their phone the whole time anyway.</a:t>
            </a:r>
          </a:p>
          <a:p>
            <a:endParaRPr lang="en-US" dirty="0"/>
          </a:p>
        </p:txBody>
      </p:sp>
      <p:sp>
        <p:nvSpPr>
          <p:cNvPr id="4" name="Slide Number Placeholder 3"/>
          <p:cNvSpPr>
            <a:spLocks noGrp="1"/>
          </p:cNvSpPr>
          <p:nvPr>
            <p:ph type="sldNum" sz="quarter" idx="5"/>
          </p:nvPr>
        </p:nvSpPr>
        <p:spPr/>
        <p:txBody>
          <a:bodyPr/>
          <a:lstStyle/>
          <a:p>
            <a:fld id="{CB70D20E-CC8E-4F3E-BA93-334D163D53CC}" type="slidenum">
              <a:rPr lang="en-US" smtClean="0"/>
              <a:t>51</a:t>
            </a:fld>
            <a:endParaRPr lang="en-US"/>
          </a:p>
        </p:txBody>
      </p:sp>
    </p:spTree>
    <p:extLst>
      <p:ext uri="{BB962C8B-B14F-4D97-AF65-F5344CB8AC3E}">
        <p14:creationId xmlns:p14="http://schemas.microsoft.com/office/powerpoint/2010/main" val="1855698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most people don’t even vote at all. More than enough to swing it one way or another.</a:t>
            </a:r>
          </a:p>
        </p:txBody>
      </p:sp>
      <p:sp>
        <p:nvSpPr>
          <p:cNvPr id="4" name="Slide Number Placeholder 3"/>
          <p:cNvSpPr>
            <a:spLocks noGrp="1"/>
          </p:cNvSpPr>
          <p:nvPr>
            <p:ph type="sldNum" sz="quarter" idx="5"/>
          </p:nvPr>
        </p:nvSpPr>
        <p:spPr/>
        <p:txBody>
          <a:bodyPr/>
          <a:lstStyle/>
          <a:p>
            <a:fld id="{CB70D20E-CC8E-4F3E-BA93-334D163D53CC}" type="slidenum">
              <a:rPr lang="en-US" smtClean="0"/>
              <a:t>53</a:t>
            </a:fld>
            <a:endParaRPr lang="en-US"/>
          </a:p>
        </p:txBody>
      </p:sp>
    </p:spTree>
    <p:extLst>
      <p:ext uri="{BB962C8B-B14F-4D97-AF65-F5344CB8AC3E}">
        <p14:creationId xmlns:p14="http://schemas.microsoft.com/office/powerpoint/2010/main" val="7155051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ask people why they don’t vote, at least a third of them will admit it is because they don’t know what to do.</a:t>
            </a:r>
          </a:p>
        </p:txBody>
      </p:sp>
      <p:sp>
        <p:nvSpPr>
          <p:cNvPr id="4" name="Slide Number Placeholder 3"/>
          <p:cNvSpPr>
            <a:spLocks noGrp="1"/>
          </p:cNvSpPr>
          <p:nvPr>
            <p:ph type="sldNum" sz="quarter" idx="5"/>
          </p:nvPr>
        </p:nvSpPr>
        <p:spPr/>
        <p:txBody>
          <a:bodyPr/>
          <a:lstStyle/>
          <a:p>
            <a:fld id="{CB70D20E-CC8E-4F3E-BA93-334D163D53CC}" type="slidenum">
              <a:rPr lang="en-US" smtClean="0"/>
              <a:t>54</a:t>
            </a:fld>
            <a:endParaRPr lang="en-US"/>
          </a:p>
        </p:txBody>
      </p:sp>
    </p:spTree>
    <p:extLst>
      <p:ext uri="{BB962C8B-B14F-4D97-AF65-F5344CB8AC3E}">
        <p14:creationId xmlns:p14="http://schemas.microsoft.com/office/powerpoint/2010/main" val="17676805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Basically, elections are usually pretty close…</a:t>
            </a:r>
          </a:p>
        </p:txBody>
      </p:sp>
      <p:sp>
        <p:nvSpPr>
          <p:cNvPr id="4" name="Slide Number Placeholder 3"/>
          <p:cNvSpPr>
            <a:spLocks noGrp="1"/>
          </p:cNvSpPr>
          <p:nvPr>
            <p:ph type="sldNum" sz="quarter" idx="5"/>
          </p:nvPr>
        </p:nvSpPr>
        <p:spPr/>
        <p:txBody>
          <a:bodyPr/>
          <a:lstStyle/>
          <a:p>
            <a:fld id="{CB70D20E-CC8E-4F3E-BA93-334D163D53CC}" type="slidenum">
              <a:rPr lang="en-US" smtClean="0"/>
              <a:t>55</a:t>
            </a:fld>
            <a:endParaRPr lang="en-US"/>
          </a:p>
        </p:txBody>
      </p:sp>
    </p:spTree>
    <p:extLst>
      <p:ext uri="{BB962C8B-B14F-4D97-AF65-F5344CB8AC3E}">
        <p14:creationId xmlns:p14="http://schemas.microsoft.com/office/powerpoint/2010/main" val="1790228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DF4308-6F4F-4CDE-9A78-8A3DC675567A}" type="slidenum">
              <a:rPr lang="en-US" smtClean="0"/>
              <a:t>60</a:t>
            </a:fld>
            <a:endParaRPr lang="en-US"/>
          </a:p>
        </p:txBody>
      </p:sp>
    </p:spTree>
    <p:extLst>
      <p:ext uri="{BB962C8B-B14F-4D97-AF65-F5344CB8AC3E}">
        <p14:creationId xmlns:p14="http://schemas.microsoft.com/office/powerpoint/2010/main" val="42424145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70D20E-CC8E-4F3E-BA93-334D163D53CC}" type="slidenum">
              <a:rPr lang="en-US" smtClean="0"/>
              <a:t>61</a:t>
            </a:fld>
            <a:endParaRPr lang="en-US"/>
          </a:p>
        </p:txBody>
      </p:sp>
    </p:spTree>
    <p:extLst>
      <p:ext uri="{BB962C8B-B14F-4D97-AF65-F5344CB8AC3E}">
        <p14:creationId xmlns:p14="http://schemas.microsoft.com/office/powerpoint/2010/main" val="1669411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some sacrificial startup money is placed in the center. These people will be compensated with market trading fees later, but for now just assume that it charitably appears there.</a:t>
            </a:r>
          </a:p>
          <a:p>
            <a:endParaRPr lang="en-US" dirty="0"/>
          </a:p>
          <a:p>
            <a:r>
              <a:rPr lang="en-US" dirty="0"/>
              <a:t>This is the hippo money.</a:t>
            </a:r>
            <a:br>
              <a:rPr lang="en-US" dirty="0"/>
            </a:br>
            <a:br>
              <a:rPr lang="en-US" dirty="0"/>
            </a:br>
            <a:r>
              <a:rPr lang="en-US" dirty="0"/>
              <a:t>Second, traders buy and sell shares. They buy, by putting money onto the see-saw. SO this is the lion money and the tiger money. </a:t>
            </a:r>
            <a:br>
              <a:rPr lang="en-US" dirty="0"/>
            </a:br>
            <a:endParaRPr lang="en-US" dirty="0"/>
          </a:p>
          <a:p>
            <a:r>
              <a:rPr lang="en-US" dirty="0"/>
              <a:t>If you place money on the lion space, the protocol automatically dispenses the appropriate amount of shares. The more money already on the space, the fewer shares you get. If the see-saw is way up, when you put money on it, then you get more shares per dollar. If the see saw is all the way down, you get fewer shares per dollar. Notice that visually, the price is reversed here – more money bet on No, means that the price is higher – its more toward 1.00 instead of 0.00.</a:t>
            </a:r>
          </a:p>
          <a:p>
            <a:endParaRPr lang="en-US" dirty="0"/>
          </a:p>
          <a:p>
            <a:r>
              <a:rPr lang="en-US" dirty="0"/>
              <a:t>So the share “price” is always known. And you can always buys/sell at this price.</a:t>
            </a:r>
          </a:p>
          <a:p>
            <a:br>
              <a:rPr lang="en-US" dirty="0"/>
            </a:br>
            <a:r>
              <a:rPr lang="en-US" dirty="0"/>
              <a:t>At the end, whoever wins the bet, will collect all of the money, including the sacrificial hippo money.</a:t>
            </a:r>
            <a:br>
              <a:rPr lang="en-US" dirty="0"/>
            </a:br>
            <a:br>
              <a:rPr lang="en-US" dirty="0"/>
            </a:br>
            <a:r>
              <a:rPr lang="en-US" dirty="0"/>
              <a:t>You get rewarded in proportion to how many shares you own. </a:t>
            </a:r>
          </a:p>
        </p:txBody>
      </p:sp>
      <p:sp>
        <p:nvSpPr>
          <p:cNvPr id="4" name="Slide Number Placeholder 3"/>
          <p:cNvSpPr>
            <a:spLocks noGrp="1"/>
          </p:cNvSpPr>
          <p:nvPr>
            <p:ph type="sldNum" sz="quarter" idx="5"/>
          </p:nvPr>
        </p:nvSpPr>
        <p:spPr/>
        <p:txBody>
          <a:bodyPr/>
          <a:lstStyle/>
          <a:p>
            <a:fld id="{CB70D20E-CC8E-4F3E-BA93-334D163D53CC}" type="slidenum">
              <a:rPr lang="en-US" smtClean="0"/>
              <a:t>62</a:t>
            </a:fld>
            <a:endParaRPr lang="en-US"/>
          </a:p>
        </p:txBody>
      </p:sp>
    </p:spTree>
    <p:extLst>
      <p:ext uri="{BB962C8B-B14F-4D97-AF65-F5344CB8AC3E}">
        <p14:creationId xmlns:p14="http://schemas.microsoft.com/office/powerpoint/2010/main" val="2998135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what it looks like in practice. This is a table describing the market’s state, as it changes over time.</a:t>
            </a:r>
            <a:br>
              <a:rPr lang="en-US" dirty="0"/>
            </a:br>
            <a:br>
              <a:rPr lang="en-US" dirty="0"/>
            </a:br>
            <a:r>
              <a:rPr lang="en-US" dirty="0"/>
              <a:t>It starts out with zero trades and zero shares issued. But the creator of the market also starts it out with some sacrificial cash – in this case – there is 4.85 of sacrificial in an account (in this case).</a:t>
            </a:r>
            <a:br>
              <a:rPr lang="en-US" dirty="0"/>
            </a:br>
            <a:endParaRPr lang="en-US" dirty="0"/>
          </a:p>
          <a:p>
            <a:r>
              <a:rPr lang="en-US" dirty="0"/>
              <a:t>Then, in the second row at time=2, someone buys a share of “No”, the left column. They have to pay 0.5178 into the account in order to buy that share – that’s the orange column. The account then has 5.3699 – that’s the olive green column in the middle.</a:t>
            </a:r>
            <a:br>
              <a:rPr lang="en-US" dirty="0"/>
            </a:br>
            <a:br>
              <a:rPr lang="en-US" dirty="0"/>
            </a:br>
            <a:r>
              <a:rPr lang="en-US" dirty="0"/>
              <a:t>Then a different person buys 6 shares of “Yes”, the darker-blue column. This cost them 3.4, and the account now has 8.78.</a:t>
            </a:r>
            <a:br>
              <a:rPr lang="en-US" dirty="0"/>
            </a:br>
            <a:br>
              <a:rPr lang="en-US" dirty="0"/>
            </a:br>
            <a:r>
              <a:rPr lang="en-US" dirty="0"/>
              <a:t>Then a bunch of buying and selling activity happens. At the end the account has 42 in it, which is just enough to pay all of the 42 winning shares in full. The math is such that the account always has enough money, no matter what happens.</a:t>
            </a:r>
          </a:p>
        </p:txBody>
      </p:sp>
      <p:sp>
        <p:nvSpPr>
          <p:cNvPr id="4" name="Slide Number Placeholder 3"/>
          <p:cNvSpPr>
            <a:spLocks noGrp="1"/>
          </p:cNvSpPr>
          <p:nvPr>
            <p:ph type="sldNum" sz="quarter" idx="5"/>
          </p:nvPr>
        </p:nvSpPr>
        <p:spPr/>
        <p:txBody>
          <a:bodyPr/>
          <a:lstStyle/>
          <a:p>
            <a:fld id="{CB70D20E-CC8E-4F3E-BA93-334D163D53CC}" type="slidenum">
              <a:rPr lang="en-US" smtClean="0"/>
              <a:t>63</a:t>
            </a:fld>
            <a:endParaRPr lang="en-US"/>
          </a:p>
        </p:txBody>
      </p:sp>
    </p:spTree>
    <p:extLst>
      <p:ext uri="{BB962C8B-B14F-4D97-AF65-F5344CB8AC3E}">
        <p14:creationId xmlns:p14="http://schemas.microsoft.com/office/powerpoint/2010/main" val="231483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 Income</a:t>
            </a:r>
          </a:p>
          <a:p>
            <a:r>
              <a:rPr lang="en-US" dirty="0"/>
              <a:t>https://www.statista.com/statistics/216756/us-personal-income/</a:t>
            </a:r>
          </a:p>
        </p:txBody>
      </p:sp>
      <p:sp>
        <p:nvSpPr>
          <p:cNvPr id="4" name="Slide Number Placeholder 3"/>
          <p:cNvSpPr>
            <a:spLocks noGrp="1"/>
          </p:cNvSpPr>
          <p:nvPr>
            <p:ph type="sldNum" sz="quarter" idx="5"/>
          </p:nvPr>
        </p:nvSpPr>
        <p:spPr/>
        <p:txBody>
          <a:bodyPr/>
          <a:lstStyle/>
          <a:p>
            <a:fld id="{CB70D20E-CC8E-4F3E-BA93-334D163D53CC}" type="slidenum">
              <a:rPr lang="en-US" smtClean="0"/>
              <a:t>5</a:t>
            </a:fld>
            <a:endParaRPr lang="en-US"/>
          </a:p>
        </p:txBody>
      </p:sp>
    </p:spTree>
    <p:extLst>
      <p:ext uri="{BB962C8B-B14F-4D97-AF65-F5344CB8AC3E}">
        <p14:creationId xmlns:p14="http://schemas.microsoft.com/office/powerpoint/2010/main" val="25373879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math is also completely indifferent to the number of states.</a:t>
            </a:r>
            <a:br>
              <a:rPr lang="en-US" dirty="0"/>
            </a:br>
            <a:br>
              <a:rPr lang="en-US" dirty="0"/>
            </a:br>
            <a:r>
              <a:rPr lang="en-US" dirty="0"/>
              <a:t>So instead of a two-person see-saw, we could use a four person see-saw, on one fulcrum. It works exactly the same way.</a:t>
            </a:r>
            <a:br>
              <a:rPr lang="en-US" dirty="0"/>
            </a:br>
            <a:br>
              <a:rPr lang="en-US" dirty="0"/>
            </a:br>
            <a:r>
              <a:rPr lang="en-US" dirty="0"/>
              <a:t>And in fact we can use a see-saw of an unlimited number of people, arranged in a circle. You have to imagine a kind of plate, or circular tray, that is suspended on a pin in the center.</a:t>
            </a:r>
          </a:p>
        </p:txBody>
      </p:sp>
      <p:sp>
        <p:nvSpPr>
          <p:cNvPr id="4" name="Slide Number Placeholder 3"/>
          <p:cNvSpPr>
            <a:spLocks noGrp="1"/>
          </p:cNvSpPr>
          <p:nvPr>
            <p:ph type="sldNum" sz="quarter" idx="5"/>
          </p:nvPr>
        </p:nvSpPr>
        <p:spPr/>
        <p:txBody>
          <a:bodyPr/>
          <a:lstStyle/>
          <a:p>
            <a:fld id="{CB70D20E-CC8E-4F3E-BA93-334D163D53CC}" type="slidenum">
              <a:rPr lang="en-US" smtClean="0"/>
              <a:t>64</a:t>
            </a:fld>
            <a:endParaRPr lang="en-US"/>
          </a:p>
        </p:txBody>
      </p:sp>
    </p:spTree>
    <p:extLst>
      <p:ext uri="{BB962C8B-B14F-4D97-AF65-F5344CB8AC3E}">
        <p14:creationId xmlns:p14="http://schemas.microsoft.com/office/powerpoint/2010/main" val="2093486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70D20E-CC8E-4F3E-BA93-334D163D53CC}" type="slidenum">
              <a:rPr lang="en-US" smtClean="0"/>
              <a:t>65</a:t>
            </a:fld>
            <a:endParaRPr lang="en-US"/>
          </a:p>
        </p:txBody>
      </p:sp>
    </p:spTree>
    <p:extLst>
      <p:ext uri="{BB962C8B-B14F-4D97-AF65-F5344CB8AC3E}">
        <p14:creationId xmlns:p14="http://schemas.microsoft.com/office/powerpoint/2010/main" val="2293170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Also, this idea is a crane, not a skyhook. What does that mean?</a:t>
            </a:r>
          </a:p>
          <a:p>
            <a:r>
              <a:rPr lang="en-US" dirty="0">
                <a:effectLst/>
              </a:rPr>
              <a:t>Well, this is a crane. It lifts objects off the ground, by transferring their weight to some …place that is less inconvenient. And..</a:t>
            </a:r>
          </a:p>
          <a:p>
            <a:endParaRPr lang="en-US" dirty="0"/>
          </a:p>
        </p:txBody>
      </p:sp>
      <p:sp>
        <p:nvSpPr>
          <p:cNvPr id="4" name="Slide Number Placeholder 3"/>
          <p:cNvSpPr>
            <a:spLocks noGrp="1"/>
          </p:cNvSpPr>
          <p:nvPr>
            <p:ph type="sldNum" sz="quarter" idx="5"/>
          </p:nvPr>
        </p:nvSpPr>
        <p:spPr/>
        <p:txBody>
          <a:bodyPr/>
          <a:lstStyle/>
          <a:p>
            <a:fld id="{CB70D20E-CC8E-4F3E-BA93-334D163D53CC}" type="slidenum">
              <a:rPr lang="en-US" smtClean="0"/>
              <a:t>67</a:t>
            </a:fld>
            <a:endParaRPr lang="en-US"/>
          </a:p>
        </p:txBody>
      </p:sp>
    </p:spTree>
    <p:extLst>
      <p:ext uri="{BB962C8B-B14F-4D97-AF65-F5344CB8AC3E}">
        <p14:creationId xmlns:p14="http://schemas.microsoft.com/office/powerpoint/2010/main" val="1432019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…this is a skyhook. It lifts by magic, or some unexplained force. It is a fictional and naïve idea. It assumes that something else will solve your problem for you.</a:t>
            </a:r>
            <a:br>
              <a:rPr lang="en-US" dirty="0">
                <a:effectLst/>
              </a:rPr>
            </a:br>
            <a:r>
              <a:rPr lang="en-US" dirty="0">
                <a:effectLst/>
              </a:rPr>
              <a:t>Now, my point here is that…</a:t>
            </a:r>
          </a:p>
        </p:txBody>
      </p:sp>
      <p:sp>
        <p:nvSpPr>
          <p:cNvPr id="4" name="Slide Number Placeholder 3"/>
          <p:cNvSpPr>
            <a:spLocks noGrp="1"/>
          </p:cNvSpPr>
          <p:nvPr>
            <p:ph type="sldNum" sz="quarter" idx="5"/>
          </p:nvPr>
        </p:nvSpPr>
        <p:spPr/>
        <p:txBody>
          <a:bodyPr/>
          <a:lstStyle/>
          <a:p>
            <a:fld id="{CB70D20E-CC8E-4F3E-BA93-334D163D53CC}" type="slidenum">
              <a:rPr lang="en-US" smtClean="0"/>
              <a:t>68</a:t>
            </a:fld>
            <a:endParaRPr lang="en-US"/>
          </a:p>
        </p:txBody>
      </p:sp>
    </p:spTree>
    <p:extLst>
      <p:ext uri="{BB962C8B-B14F-4D97-AF65-F5344CB8AC3E}">
        <p14:creationId xmlns:p14="http://schemas.microsoft.com/office/powerpoint/2010/main" val="41161887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idea, the things that we do, will solve the problem.</a:t>
            </a:r>
            <a:br>
              <a:rPr lang="en-US" dirty="0"/>
            </a:br>
            <a:br>
              <a:rPr lang="en-US" dirty="0"/>
            </a:br>
            <a:r>
              <a:rPr lang="en-US" dirty="0"/>
              <a:t>In contrast, other ideas –in the liberty movement– are skyhooks. They rely on other people. Ironically. Which is why they won’t work – they’re the magic.</a:t>
            </a:r>
            <a:br>
              <a:rPr lang="en-US" dirty="0"/>
            </a:br>
            <a:r>
              <a:rPr lang="en-US" dirty="0"/>
              <a:t>I’ll get back to this later.</a:t>
            </a:r>
          </a:p>
        </p:txBody>
      </p:sp>
      <p:sp>
        <p:nvSpPr>
          <p:cNvPr id="4" name="Slide Number Placeholder 3"/>
          <p:cNvSpPr>
            <a:spLocks noGrp="1"/>
          </p:cNvSpPr>
          <p:nvPr>
            <p:ph type="sldNum" sz="quarter" idx="5"/>
          </p:nvPr>
        </p:nvSpPr>
        <p:spPr/>
        <p:txBody>
          <a:bodyPr/>
          <a:lstStyle/>
          <a:p>
            <a:fld id="{CB70D20E-CC8E-4F3E-BA93-334D163D53CC}" type="slidenum">
              <a:rPr lang="en-US" smtClean="0"/>
              <a:t>69</a:t>
            </a:fld>
            <a:endParaRPr lang="en-US"/>
          </a:p>
        </p:txBody>
      </p:sp>
    </p:spTree>
    <p:extLst>
      <p:ext uri="{BB962C8B-B14F-4D97-AF65-F5344CB8AC3E}">
        <p14:creationId xmlns:p14="http://schemas.microsoft.com/office/powerpoint/2010/main" val="29294904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…this is a skyhook. It lifts by magic, or some unexplained force. It is a fictional and naïve idea. It assumes that something else will solve your problem for you.</a:t>
            </a:r>
            <a:br>
              <a:rPr lang="en-US" dirty="0">
                <a:effectLst/>
              </a:rPr>
            </a:br>
            <a:r>
              <a:rPr lang="en-US" dirty="0">
                <a:effectLst/>
              </a:rPr>
              <a:t>Now, my point here is that…</a:t>
            </a:r>
          </a:p>
        </p:txBody>
      </p:sp>
      <p:sp>
        <p:nvSpPr>
          <p:cNvPr id="4" name="Slide Number Placeholder 3"/>
          <p:cNvSpPr>
            <a:spLocks noGrp="1"/>
          </p:cNvSpPr>
          <p:nvPr>
            <p:ph type="sldNum" sz="quarter" idx="5"/>
          </p:nvPr>
        </p:nvSpPr>
        <p:spPr/>
        <p:txBody>
          <a:bodyPr/>
          <a:lstStyle/>
          <a:p>
            <a:fld id="{CB70D20E-CC8E-4F3E-BA93-334D163D53CC}" type="slidenum">
              <a:rPr lang="en-US" smtClean="0"/>
              <a:t>70</a:t>
            </a:fld>
            <a:endParaRPr lang="en-US"/>
          </a:p>
        </p:txBody>
      </p:sp>
    </p:spTree>
    <p:extLst>
      <p:ext uri="{BB962C8B-B14F-4D97-AF65-F5344CB8AC3E}">
        <p14:creationId xmlns:p14="http://schemas.microsoft.com/office/powerpoint/2010/main" val="3431886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idea was also championed by Hal Finney, who many people believe to be Satoshi Nakamoto.</a:t>
            </a:r>
          </a:p>
          <a:p>
            <a:br>
              <a:rPr lang="en-US" dirty="0"/>
            </a:br>
            <a:r>
              <a:rPr lang="en-US" dirty="0"/>
              <a:t>The second quote is from Ralph Merkle, who invented a lot of the technology *in* Bitcoin. He is praising Robin Hanson, this is basically his Futarchy idea, just on a blockchain.</a:t>
            </a:r>
          </a:p>
        </p:txBody>
      </p:sp>
      <p:sp>
        <p:nvSpPr>
          <p:cNvPr id="4" name="Slide Number Placeholder 3"/>
          <p:cNvSpPr>
            <a:spLocks noGrp="1"/>
          </p:cNvSpPr>
          <p:nvPr>
            <p:ph type="sldNum" sz="quarter" idx="5"/>
          </p:nvPr>
        </p:nvSpPr>
        <p:spPr/>
        <p:txBody>
          <a:bodyPr/>
          <a:lstStyle/>
          <a:p>
            <a:fld id="{CB70D20E-CC8E-4F3E-BA93-334D163D53CC}" type="slidenum">
              <a:rPr lang="en-US" smtClean="0"/>
              <a:t>8</a:t>
            </a:fld>
            <a:endParaRPr lang="en-US"/>
          </a:p>
        </p:txBody>
      </p:sp>
    </p:spTree>
    <p:extLst>
      <p:ext uri="{BB962C8B-B14F-4D97-AF65-F5344CB8AC3E}">
        <p14:creationId xmlns:p14="http://schemas.microsoft.com/office/powerpoint/2010/main" val="1041140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the high road moving at a snail’s pace, hence this blockchain project.</a:t>
            </a:r>
          </a:p>
        </p:txBody>
      </p:sp>
      <p:sp>
        <p:nvSpPr>
          <p:cNvPr id="4" name="Slide Number Placeholder 3"/>
          <p:cNvSpPr>
            <a:spLocks noGrp="1"/>
          </p:cNvSpPr>
          <p:nvPr>
            <p:ph type="sldNum" sz="quarter" idx="5"/>
          </p:nvPr>
        </p:nvSpPr>
        <p:spPr/>
        <p:txBody>
          <a:bodyPr/>
          <a:lstStyle/>
          <a:p>
            <a:fld id="{CB70D20E-CC8E-4F3E-BA93-334D163D53CC}" type="slidenum">
              <a:rPr lang="en-US" smtClean="0"/>
              <a:t>9</a:t>
            </a:fld>
            <a:endParaRPr lang="en-US"/>
          </a:p>
        </p:txBody>
      </p:sp>
    </p:spTree>
    <p:extLst>
      <p:ext uri="{BB962C8B-B14F-4D97-AF65-F5344CB8AC3E}">
        <p14:creationId xmlns:p14="http://schemas.microsoft.com/office/powerpoint/2010/main" val="1271322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has quite a bit of context. Which I think is important for you to know, so I’m sharing it.</a:t>
            </a:r>
            <a:br>
              <a:rPr lang="en-US" dirty="0"/>
            </a:br>
            <a:br>
              <a:rPr lang="en-US" dirty="0"/>
            </a:br>
            <a:r>
              <a:rPr lang="en-US" dirty="0"/>
              <a:t>This talk is independent of any projects.</a:t>
            </a:r>
          </a:p>
          <a:p>
            <a:endParaRPr lang="en-US" dirty="0"/>
          </a:p>
          <a:p>
            <a:r>
              <a:rPr lang="en-US" dirty="0"/>
              <a:t>For a wide variety of reasons, I think that only the topmost project will be able to work as advertised.</a:t>
            </a:r>
          </a:p>
        </p:txBody>
      </p:sp>
      <p:sp>
        <p:nvSpPr>
          <p:cNvPr id="4" name="Slide Number Placeholder 3"/>
          <p:cNvSpPr>
            <a:spLocks noGrp="1"/>
          </p:cNvSpPr>
          <p:nvPr>
            <p:ph type="sldNum" sz="quarter" idx="5"/>
          </p:nvPr>
        </p:nvSpPr>
        <p:spPr/>
        <p:txBody>
          <a:bodyPr/>
          <a:lstStyle/>
          <a:p>
            <a:fld id="{CB70D20E-CC8E-4F3E-BA93-334D163D53CC}" type="slidenum">
              <a:rPr lang="en-US" smtClean="0"/>
              <a:t>10</a:t>
            </a:fld>
            <a:endParaRPr lang="en-US"/>
          </a:p>
        </p:txBody>
      </p:sp>
    </p:spTree>
    <p:extLst>
      <p:ext uri="{BB962C8B-B14F-4D97-AF65-F5344CB8AC3E}">
        <p14:creationId xmlns:p14="http://schemas.microsoft.com/office/powerpoint/2010/main" val="1029106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70D20E-CC8E-4F3E-BA93-334D163D53CC}" type="slidenum">
              <a:rPr lang="en-US" smtClean="0"/>
              <a:t>22</a:t>
            </a:fld>
            <a:endParaRPr lang="en-US"/>
          </a:p>
        </p:txBody>
      </p:sp>
    </p:spTree>
    <p:extLst>
      <p:ext uri="{BB962C8B-B14F-4D97-AF65-F5344CB8AC3E}">
        <p14:creationId xmlns:p14="http://schemas.microsoft.com/office/powerpoint/2010/main" val="2953395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70D20E-CC8E-4F3E-BA93-334D163D53CC}" type="slidenum">
              <a:rPr lang="en-US" smtClean="0"/>
              <a:t>34</a:t>
            </a:fld>
            <a:endParaRPr lang="en-US"/>
          </a:p>
        </p:txBody>
      </p:sp>
    </p:spTree>
    <p:extLst>
      <p:ext uri="{BB962C8B-B14F-4D97-AF65-F5344CB8AC3E}">
        <p14:creationId xmlns:p14="http://schemas.microsoft.com/office/powerpoint/2010/main" val="2641143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70D20E-CC8E-4F3E-BA93-334D163D53CC}" type="slidenum">
              <a:rPr lang="en-US" smtClean="0"/>
              <a:t>35</a:t>
            </a:fld>
            <a:endParaRPr lang="en-US"/>
          </a:p>
        </p:txBody>
      </p:sp>
    </p:spTree>
    <p:extLst>
      <p:ext uri="{BB962C8B-B14F-4D97-AF65-F5344CB8AC3E}">
        <p14:creationId xmlns:p14="http://schemas.microsoft.com/office/powerpoint/2010/main" val="1808105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129D98-7ECC-4ECF-B69D-E5DDC46AC59D}" type="datetime1">
              <a:rPr lang="en-US" smtClean="0"/>
              <a:t>2/16/2019</a:t>
            </a:fld>
            <a:endParaRPr lang="en-US"/>
          </a:p>
        </p:txBody>
      </p:sp>
      <p:sp>
        <p:nvSpPr>
          <p:cNvPr id="5" name="Footer Placeholder 4"/>
          <p:cNvSpPr>
            <a:spLocks noGrp="1"/>
          </p:cNvSpPr>
          <p:nvPr>
            <p:ph type="ftr" sz="quarter" idx="11"/>
          </p:nvPr>
        </p:nvSpPr>
        <p:spPr>
          <a:xfrm>
            <a:off x="3228456" y="6538913"/>
            <a:ext cx="3086100" cy="365125"/>
          </a:xfrm>
        </p:spPr>
        <p:txBody>
          <a:bodyPr/>
          <a:lstStyle/>
          <a:p>
            <a:r>
              <a:rPr lang="en-US" dirty="0"/>
              <a:t>Bitcoin Hivemind</a:t>
            </a:r>
          </a:p>
        </p:txBody>
      </p:sp>
      <p:sp>
        <p:nvSpPr>
          <p:cNvPr id="6" name="Slide Number Placeholder 5"/>
          <p:cNvSpPr>
            <a:spLocks noGrp="1"/>
          </p:cNvSpPr>
          <p:nvPr>
            <p:ph type="sldNum" sz="quarter" idx="12"/>
          </p:nvPr>
        </p:nvSpPr>
        <p:spPr>
          <a:xfrm>
            <a:off x="7086600" y="6492875"/>
            <a:ext cx="2057400" cy="365125"/>
          </a:xfrm>
        </p:spPr>
        <p:txBody>
          <a:bodyPr/>
          <a:lstStyle/>
          <a:p>
            <a:fld id="{1A10F235-9555-41B0-B8E9-2A55BD748559}" type="slidenum">
              <a:rPr lang="en-US" smtClean="0"/>
              <a:t>‹#›</a:t>
            </a:fld>
            <a:endParaRPr lang="en-US"/>
          </a:p>
        </p:txBody>
      </p:sp>
    </p:spTree>
    <p:extLst>
      <p:ext uri="{BB962C8B-B14F-4D97-AF65-F5344CB8AC3E}">
        <p14:creationId xmlns:p14="http://schemas.microsoft.com/office/powerpoint/2010/main" val="2601523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C6D029-35F7-4FF6-91E6-6BD7CBA69632}" type="datetime1">
              <a:rPr lang="en-US" smtClean="0"/>
              <a:t>2/16/2019</a:t>
            </a:fld>
            <a:endParaRPr lang="en-US"/>
          </a:p>
        </p:txBody>
      </p:sp>
      <p:sp>
        <p:nvSpPr>
          <p:cNvPr id="5" name="Footer Placeholder 4"/>
          <p:cNvSpPr>
            <a:spLocks noGrp="1"/>
          </p:cNvSpPr>
          <p:nvPr>
            <p:ph type="ftr" sz="quarter" idx="11"/>
          </p:nvPr>
        </p:nvSpPr>
        <p:spPr/>
        <p:txBody>
          <a:bodyPr/>
          <a:lstStyle/>
          <a:p>
            <a:r>
              <a:rPr lang="en-US"/>
              <a:t>Bitcoin Hivemind</a:t>
            </a:r>
          </a:p>
        </p:txBody>
      </p:sp>
      <p:sp>
        <p:nvSpPr>
          <p:cNvPr id="6" name="Slide Number Placeholder 5"/>
          <p:cNvSpPr>
            <a:spLocks noGrp="1"/>
          </p:cNvSpPr>
          <p:nvPr>
            <p:ph type="sldNum" sz="quarter" idx="12"/>
          </p:nvPr>
        </p:nvSpPr>
        <p:spPr/>
        <p:txBody>
          <a:bodyPr/>
          <a:lstStyle/>
          <a:p>
            <a:fld id="{1A10F235-9555-41B0-B8E9-2A55BD748559}" type="slidenum">
              <a:rPr lang="en-US" smtClean="0"/>
              <a:t>‹#›</a:t>
            </a:fld>
            <a:endParaRPr lang="en-US"/>
          </a:p>
        </p:txBody>
      </p:sp>
    </p:spTree>
    <p:extLst>
      <p:ext uri="{BB962C8B-B14F-4D97-AF65-F5344CB8AC3E}">
        <p14:creationId xmlns:p14="http://schemas.microsoft.com/office/powerpoint/2010/main" val="175064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436822-AA94-4657-9437-AC6BC88F3CF6}" type="datetime1">
              <a:rPr lang="en-US" smtClean="0"/>
              <a:t>2/16/2019</a:t>
            </a:fld>
            <a:endParaRPr lang="en-US"/>
          </a:p>
        </p:txBody>
      </p:sp>
      <p:sp>
        <p:nvSpPr>
          <p:cNvPr id="5" name="Footer Placeholder 4"/>
          <p:cNvSpPr>
            <a:spLocks noGrp="1"/>
          </p:cNvSpPr>
          <p:nvPr>
            <p:ph type="ftr" sz="quarter" idx="11"/>
          </p:nvPr>
        </p:nvSpPr>
        <p:spPr/>
        <p:txBody>
          <a:bodyPr/>
          <a:lstStyle/>
          <a:p>
            <a:r>
              <a:rPr lang="en-US"/>
              <a:t>Bitcoin Hivemind</a:t>
            </a:r>
          </a:p>
        </p:txBody>
      </p:sp>
      <p:sp>
        <p:nvSpPr>
          <p:cNvPr id="6" name="Slide Number Placeholder 5"/>
          <p:cNvSpPr>
            <a:spLocks noGrp="1"/>
          </p:cNvSpPr>
          <p:nvPr>
            <p:ph type="sldNum" sz="quarter" idx="12"/>
          </p:nvPr>
        </p:nvSpPr>
        <p:spPr/>
        <p:txBody>
          <a:bodyPr/>
          <a:lstStyle/>
          <a:p>
            <a:fld id="{1A10F235-9555-41B0-B8E9-2A55BD748559}" type="slidenum">
              <a:rPr lang="en-US" smtClean="0"/>
              <a:t>‹#›</a:t>
            </a:fld>
            <a:endParaRPr lang="en-US"/>
          </a:p>
        </p:txBody>
      </p:sp>
    </p:spTree>
    <p:extLst>
      <p:ext uri="{BB962C8B-B14F-4D97-AF65-F5344CB8AC3E}">
        <p14:creationId xmlns:p14="http://schemas.microsoft.com/office/powerpoint/2010/main" val="2310135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140EA23-3E6D-4EED-9828-FD771F870C56}" type="datetime1">
              <a:rPr lang="en-US" smtClean="0"/>
              <a:t>2/16/2019</a:t>
            </a:fld>
            <a:endParaRPr lang="en-US"/>
          </a:p>
        </p:txBody>
      </p:sp>
      <p:sp>
        <p:nvSpPr>
          <p:cNvPr id="5" name="Footer Placeholder 4"/>
          <p:cNvSpPr>
            <a:spLocks noGrp="1"/>
          </p:cNvSpPr>
          <p:nvPr>
            <p:ph type="ftr" sz="quarter" idx="11"/>
          </p:nvPr>
        </p:nvSpPr>
        <p:spPr>
          <a:xfrm>
            <a:off x="3211830" y="6519402"/>
            <a:ext cx="3086100" cy="365125"/>
          </a:xfrm>
        </p:spPr>
        <p:txBody>
          <a:bodyPr/>
          <a:lstStyle/>
          <a:p>
            <a:r>
              <a:rPr lang="en-US" dirty="0"/>
              <a:t>Bitcoin Hivemind</a:t>
            </a:r>
          </a:p>
        </p:txBody>
      </p:sp>
      <p:sp>
        <p:nvSpPr>
          <p:cNvPr id="6" name="Slide Number Placeholder 5"/>
          <p:cNvSpPr>
            <a:spLocks noGrp="1"/>
          </p:cNvSpPr>
          <p:nvPr>
            <p:ph type="sldNum" sz="quarter" idx="12"/>
          </p:nvPr>
        </p:nvSpPr>
        <p:spPr>
          <a:xfrm>
            <a:off x="7086600" y="6511089"/>
            <a:ext cx="2057400" cy="365125"/>
          </a:xfrm>
        </p:spPr>
        <p:txBody>
          <a:bodyPr/>
          <a:lstStyle/>
          <a:p>
            <a:fld id="{1A10F235-9555-41B0-B8E9-2A55BD748559}" type="slidenum">
              <a:rPr lang="en-US" smtClean="0"/>
              <a:t>‹#›</a:t>
            </a:fld>
            <a:endParaRPr lang="en-US"/>
          </a:p>
        </p:txBody>
      </p:sp>
    </p:spTree>
    <p:extLst>
      <p:ext uri="{BB962C8B-B14F-4D97-AF65-F5344CB8AC3E}">
        <p14:creationId xmlns:p14="http://schemas.microsoft.com/office/powerpoint/2010/main" val="2073984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FF2956D-A998-42C6-B5B0-ED720BC300AD}" type="datetime1">
              <a:rPr lang="en-US" smtClean="0"/>
              <a:t>2/16/2019</a:t>
            </a:fld>
            <a:endParaRPr lang="en-US"/>
          </a:p>
        </p:txBody>
      </p:sp>
      <p:sp>
        <p:nvSpPr>
          <p:cNvPr id="5" name="Footer Placeholder 4"/>
          <p:cNvSpPr>
            <a:spLocks noGrp="1"/>
          </p:cNvSpPr>
          <p:nvPr>
            <p:ph type="ftr" sz="quarter" idx="11"/>
          </p:nvPr>
        </p:nvSpPr>
        <p:spPr/>
        <p:txBody>
          <a:bodyPr/>
          <a:lstStyle/>
          <a:p>
            <a:r>
              <a:rPr lang="en-US"/>
              <a:t>Bitcoin Hivemind</a:t>
            </a:r>
          </a:p>
        </p:txBody>
      </p:sp>
      <p:sp>
        <p:nvSpPr>
          <p:cNvPr id="6" name="Slide Number Placeholder 5"/>
          <p:cNvSpPr>
            <a:spLocks noGrp="1"/>
          </p:cNvSpPr>
          <p:nvPr>
            <p:ph type="sldNum" sz="quarter" idx="12"/>
          </p:nvPr>
        </p:nvSpPr>
        <p:spPr/>
        <p:txBody>
          <a:bodyPr/>
          <a:lstStyle/>
          <a:p>
            <a:fld id="{1A10F235-9555-41B0-B8E9-2A55BD748559}" type="slidenum">
              <a:rPr lang="en-US" smtClean="0"/>
              <a:t>‹#›</a:t>
            </a:fld>
            <a:endParaRPr lang="en-US"/>
          </a:p>
        </p:txBody>
      </p:sp>
    </p:spTree>
    <p:extLst>
      <p:ext uri="{BB962C8B-B14F-4D97-AF65-F5344CB8AC3E}">
        <p14:creationId xmlns:p14="http://schemas.microsoft.com/office/powerpoint/2010/main" val="185882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AEC9E9-5778-44B7-8451-BBA935E7BA0F}" type="datetime1">
              <a:rPr lang="en-US" smtClean="0"/>
              <a:t>2/16/2019</a:t>
            </a:fld>
            <a:endParaRPr lang="en-US"/>
          </a:p>
        </p:txBody>
      </p:sp>
      <p:sp>
        <p:nvSpPr>
          <p:cNvPr id="6" name="Footer Placeholder 5"/>
          <p:cNvSpPr>
            <a:spLocks noGrp="1"/>
          </p:cNvSpPr>
          <p:nvPr>
            <p:ph type="ftr" sz="quarter" idx="11"/>
          </p:nvPr>
        </p:nvSpPr>
        <p:spPr/>
        <p:txBody>
          <a:bodyPr/>
          <a:lstStyle/>
          <a:p>
            <a:r>
              <a:rPr lang="en-US"/>
              <a:t>Bitcoin Hivemind</a:t>
            </a:r>
          </a:p>
        </p:txBody>
      </p:sp>
      <p:sp>
        <p:nvSpPr>
          <p:cNvPr id="7" name="Slide Number Placeholder 6"/>
          <p:cNvSpPr>
            <a:spLocks noGrp="1"/>
          </p:cNvSpPr>
          <p:nvPr>
            <p:ph type="sldNum" sz="quarter" idx="12"/>
          </p:nvPr>
        </p:nvSpPr>
        <p:spPr/>
        <p:txBody>
          <a:bodyPr/>
          <a:lstStyle/>
          <a:p>
            <a:fld id="{1A10F235-9555-41B0-B8E9-2A55BD748559}" type="slidenum">
              <a:rPr lang="en-US" smtClean="0"/>
              <a:t>‹#›</a:t>
            </a:fld>
            <a:endParaRPr lang="en-US"/>
          </a:p>
        </p:txBody>
      </p:sp>
    </p:spTree>
    <p:extLst>
      <p:ext uri="{BB962C8B-B14F-4D97-AF65-F5344CB8AC3E}">
        <p14:creationId xmlns:p14="http://schemas.microsoft.com/office/powerpoint/2010/main" val="1458927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DCC88CC-518E-4C4D-A0EB-6F720A9B499F}" type="datetime1">
              <a:rPr lang="en-US" smtClean="0"/>
              <a:t>2/16/2019</a:t>
            </a:fld>
            <a:endParaRPr lang="en-US"/>
          </a:p>
        </p:txBody>
      </p:sp>
      <p:sp>
        <p:nvSpPr>
          <p:cNvPr id="8" name="Footer Placeholder 7"/>
          <p:cNvSpPr>
            <a:spLocks noGrp="1"/>
          </p:cNvSpPr>
          <p:nvPr>
            <p:ph type="ftr" sz="quarter" idx="11"/>
          </p:nvPr>
        </p:nvSpPr>
        <p:spPr/>
        <p:txBody>
          <a:bodyPr/>
          <a:lstStyle/>
          <a:p>
            <a:r>
              <a:rPr lang="en-US"/>
              <a:t>Bitcoin Hivemind</a:t>
            </a:r>
          </a:p>
        </p:txBody>
      </p:sp>
      <p:sp>
        <p:nvSpPr>
          <p:cNvPr id="9" name="Slide Number Placeholder 8"/>
          <p:cNvSpPr>
            <a:spLocks noGrp="1"/>
          </p:cNvSpPr>
          <p:nvPr>
            <p:ph type="sldNum" sz="quarter" idx="12"/>
          </p:nvPr>
        </p:nvSpPr>
        <p:spPr/>
        <p:txBody>
          <a:bodyPr/>
          <a:lstStyle/>
          <a:p>
            <a:fld id="{1A10F235-9555-41B0-B8E9-2A55BD748559}" type="slidenum">
              <a:rPr lang="en-US" smtClean="0"/>
              <a:t>‹#›</a:t>
            </a:fld>
            <a:endParaRPr lang="en-US"/>
          </a:p>
        </p:txBody>
      </p:sp>
    </p:spTree>
    <p:extLst>
      <p:ext uri="{BB962C8B-B14F-4D97-AF65-F5344CB8AC3E}">
        <p14:creationId xmlns:p14="http://schemas.microsoft.com/office/powerpoint/2010/main" val="1346375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2AFBD16-B78A-442C-899A-625E263AAD57}" type="datetime1">
              <a:rPr lang="en-US" smtClean="0"/>
              <a:t>2/16/2019</a:t>
            </a:fld>
            <a:endParaRPr lang="en-US"/>
          </a:p>
        </p:txBody>
      </p:sp>
      <p:sp>
        <p:nvSpPr>
          <p:cNvPr id="4" name="Footer Placeholder 3"/>
          <p:cNvSpPr>
            <a:spLocks noGrp="1"/>
          </p:cNvSpPr>
          <p:nvPr>
            <p:ph type="ftr" sz="quarter" idx="11"/>
          </p:nvPr>
        </p:nvSpPr>
        <p:spPr/>
        <p:txBody>
          <a:bodyPr/>
          <a:lstStyle/>
          <a:p>
            <a:r>
              <a:rPr lang="en-US"/>
              <a:t>Bitcoin Hivemind</a:t>
            </a:r>
          </a:p>
        </p:txBody>
      </p:sp>
      <p:sp>
        <p:nvSpPr>
          <p:cNvPr id="5" name="Slide Number Placeholder 4"/>
          <p:cNvSpPr>
            <a:spLocks noGrp="1"/>
          </p:cNvSpPr>
          <p:nvPr>
            <p:ph type="sldNum" sz="quarter" idx="12"/>
          </p:nvPr>
        </p:nvSpPr>
        <p:spPr/>
        <p:txBody>
          <a:bodyPr/>
          <a:lstStyle/>
          <a:p>
            <a:fld id="{1A10F235-9555-41B0-B8E9-2A55BD748559}" type="slidenum">
              <a:rPr lang="en-US" smtClean="0"/>
              <a:t>‹#›</a:t>
            </a:fld>
            <a:endParaRPr lang="en-US"/>
          </a:p>
        </p:txBody>
      </p:sp>
    </p:spTree>
    <p:extLst>
      <p:ext uri="{BB962C8B-B14F-4D97-AF65-F5344CB8AC3E}">
        <p14:creationId xmlns:p14="http://schemas.microsoft.com/office/powerpoint/2010/main" val="3241060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9A157-BCA7-4CD9-AB54-916304831C07}" type="datetime1">
              <a:rPr lang="en-US" smtClean="0"/>
              <a:t>2/16/2019</a:t>
            </a:fld>
            <a:endParaRPr lang="en-US"/>
          </a:p>
        </p:txBody>
      </p:sp>
      <p:sp>
        <p:nvSpPr>
          <p:cNvPr id="3" name="Footer Placeholder 2"/>
          <p:cNvSpPr>
            <a:spLocks noGrp="1"/>
          </p:cNvSpPr>
          <p:nvPr>
            <p:ph type="ftr" sz="quarter" idx="11"/>
          </p:nvPr>
        </p:nvSpPr>
        <p:spPr/>
        <p:txBody>
          <a:bodyPr/>
          <a:lstStyle/>
          <a:p>
            <a:r>
              <a:rPr lang="en-US"/>
              <a:t>Bitcoin Hivemind</a:t>
            </a:r>
          </a:p>
        </p:txBody>
      </p:sp>
      <p:sp>
        <p:nvSpPr>
          <p:cNvPr id="4" name="Slide Number Placeholder 3"/>
          <p:cNvSpPr>
            <a:spLocks noGrp="1"/>
          </p:cNvSpPr>
          <p:nvPr>
            <p:ph type="sldNum" sz="quarter" idx="12"/>
          </p:nvPr>
        </p:nvSpPr>
        <p:spPr/>
        <p:txBody>
          <a:bodyPr/>
          <a:lstStyle/>
          <a:p>
            <a:fld id="{1A10F235-9555-41B0-B8E9-2A55BD748559}" type="slidenum">
              <a:rPr lang="en-US" smtClean="0"/>
              <a:t>‹#›</a:t>
            </a:fld>
            <a:endParaRPr lang="en-US"/>
          </a:p>
        </p:txBody>
      </p:sp>
    </p:spTree>
    <p:extLst>
      <p:ext uri="{BB962C8B-B14F-4D97-AF65-F5344CB8AC3E}">
        <p14:creationId xmlns:p14="http://schemas.microsoft.com/office/powerpoint/2010/main" val="266805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F5A312E-7465-45B7-BDFD-ABF693BCB315}" type="datetime1">
              <a:rPr lang="en-US" smtClean="0"/>
              <a:t>2/16/2019</a:t>
            </a:fld>
            <a:endParaRPr lang="en-US"/>
          </a:p>
        </p:txBody>
      </p:sp>
      <p:sp>
        <p:nvSpPr>
          <p:cNvPr id="6" name="Footer Placeholder 5"/>
          <p:cNvSpPr>
            <a:spLocks noGrp="1"/>
          </p:cNvSpPr>
          <p:nvPr>
            <p:ph type="ftr" sz="quarter" idx="11"/>
          </p:nvPr>
        </p:nvSpPr>
        <p:spPr/>
        <p:txBody>
          <a:bodyPr/>
          <a:lstStyle/>
          <a:p>
            <a:r>
              <a:rPr lang="en-US"/>
              <a:t>Bitcoin Hivemind</a:t>
            </a:r>
          </a:p>
        </p:txBody>
      </p:sp>
      <p:sp>
        <p:nvSpPr>
          <p:cNvPr id="7" name="Slide Number Placeholder 6"/>
          <p:cNvSpPr>
            <a:spLocks noGrp="1"/>
          </p:cNvSpPr>
          <p:nvPr>
            <p:ph type="sldNum" sz="quarter" idx="12"/>
          </p:nvPr>
        </p:nvSpPr>
        <p:spPr/>
        <p:txBody>
          <a:bodyPr/>
          <a:lstStyle/>
          <a:p>
            <a:fld id="{1A10F235-9555-41B0-B8E9-2A55BD748559}" type="slidenum">
              <a:rPr lang="en-US" smtClean="0"/>
              <a:t>‹#›</a:t>
            </a:fld>
            <a:endParaRPr lang="en-US"/>
          </a:p>
        </p:txBody>
      </p:sp>
    </p:spTree>
    <p:extLst>
      <p:ext uri="{BB962C8B-B14F-4D97-AF65-F5344CB8AC3E}">
        <p14:creationId xmlns:p14="http://schemas.microsoft.com/office/powerpoint/2010/main" val="35814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B569440-DC5F-4D25-96EB-950A168A9B78}" type="datetime1">
              <a:rPr lang="en-US" smtClean="0"/>
              <a:t>2/16/2019</a:t>
            </a:fld>
            <a:endParaRPr lang="en-US"/>
          </a:p>
        </p:txBody>
      </p:sp>
      <p:sp>
        <p:nvSpPr>
          <p:cNvPr id="6" name="Footer Placeholder 5"/>
          <p:cNvSpPr>
            <a:spLocks noGrp="1"/>
          </p:cNvSpPr>
          <p:nvPr>
            <p:ph type="ftr" sz="quarter" idx="11"/>
          </p:nvPr>
        </p:nvSpPr>
        <p:spPr/>
        <p:txBody>
          <a:bodyPr/>
          <a:lstStyle/>
          <a:p>
            <a:r>
              <a:rPr lang="en-US"/>
              <a:t>Bitcoin Hivemind</a:t>
            </a:r>
          </a:p>
        </p:txBody>
      </p:sp>
      <p:sp>
        <p:nvSpPr>
          <p:cNvPr id="7" name="Slide Number Placeholder 6"/>
          <p:cNvSpPr>
            <a:spLocks noGrp="1"/>
          </p:cNvSpPr>
          <p:nvPr>
            <p:ph type="sldNum" sz="quarter" idx="12"/>
          </p:nvPr>
        </p:nvSpPr>
        <p:spPr/>
        <p:txBody>
          <a:bodyPr/>
          <a:lstStyle/>
          <a:p>
            <a:fld id="{1A10F235-9555-41B0-B8E9-2A55BD748559}" type="slidenum">
              <a:rPr lang="en-US" smtClean="0"/>
              <a:t>‹#›</a:t>
            </a:fld>
            <a:endParaRPr lang="en-US"/>
          </a:p>
        </p:txBody>
      </p:sp>
    </p:spTree>
    <p:extLst>
      <p:ext uri="{BB962C8B-B14F-4D97-AF65-F5344CB8AC3E}">
        <p14:creationId xmlns:p14="http://schemas.microsoft.com/office/powerpoint/2010/main" val="1379703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12836C-23A8-40B6-AF75-2296F9D56055}" type="datetime1">
              <a:rPr lang="en-US" smtClean="0"/>
              <a:t>2/16/2019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Bitcoin Hivemind</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10F235-9555-41B0-B8E9-2A55BD748559}" type="slidenum">
              <a:rPr lang="en-US" smtClean="0"/>
              <a:t>‹#›</a:t>
            </a:fld>
            <a:endParaRPr lang="en-US"/>
          </a:p>
        </p:txBody>
      </p:sp>
    </p:spTree>
    <p:extLst>
      <p:ext uri="{BB962C8B-B14F-4D97-AF65-F5344CB8AC3E}">
        <p14:creationId xmlns:p14="http://schemas.microsoft.com/office/powerpoint/2010/main" val="1995411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0.png"/><Relationship Id="rId7"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1.png"/><Relationship Id="rId4" Type="http://schemas.openxmlformats.org/officeDocument/2006/relationships/image" Target="../media/image3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9C11E6A-4B88-4765-B3BD-6095037DEECF}"/>
              </a:ext>
            </a:extLst>
          </p:cNvPr>
          <p:cNvPicPr>
            <a:picLocks noChangeAspect="1"/>
          </p:cNvPicPr>
          <p:nvPr/>
        </p:nvPicPr>
        <p:blipFill>
          <a:blip r:embed="rId2">
            <a:extLst>
              <a:ext uri="{BEBA8EAE-BF5A-486C-A8C5-ECC9F3942E4B}">
                <a14:imgProps xmlns:a14="http://schemas.microsoft.com/office/drawing/2010/main">
                  <a14:imgLayer r:embed="rId3">
                    <a14:imgEffect>
                      <a14:artisticGlass/>
                    </a14:imgEffect>
                  </a14:imgLayer>
                </a14:imgProps>
              </a:ext>
            </a:extLst>
          </a:blip>
          <a:stretch>
            <a:fillRect/>
          </a:stretch>
        </p:blipFill>
        <p:spPr>
          <a:xfrm>
            <a:off x="251690" y="222916"/>
            <a:ext cx="8619837" cy="6412167"/>
          </a:xfrm>
          <a:prstGeom prst="rect">
            <a:avLst/>
          </a:prstGeom>
        </p:spPr>
      </p:pic>
      <p:sp>
        <p:nvSpPr>
          <p:cNvPr id="9" name="Rectangle 8">
            <a:extLst>
              <a:ext uri="{FF2B5EF4-FFF2-40B4-BE49-F238E27FC236}">
                <a16:creationId xmlns:a16="http://schemas.microsoft.com/office/drawing/2014/main" id="{D2CEED57-797D-4A7B-85A0-BA2A5A1F923D}"/>
              </a:ext>
            </a:extLst>
          </p:cNvPr>
          <p:cNvSpPr/>
          <p:nvPr/>
        </p:nvSpPr>
        <p:spPr>
          <a:xfrm>
            <a:off x="1953491" y="2670463"/>
            <a:ext cx="5216236" cy="3065173"/>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3DE6E0-5FDD-4E1F-AC3A-DF7CB39BBD7A}"/>
              </a:ext>
            </a:extLst>
          </p:cNvPr>
          <p:cNvSpPr/>
          <p:nvPr/>
        </p:nvSpPr>
        <p:spPr>
          <a:xfrm>
            <a:off x="1113818" y="2085334"/>
            <a:ext cx="6876791" cy="173100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464BF7-EBB7-4A78-A5E2-477A35832FB0}"/>
              </a:ext>
            </a:extLst>
          </p:cNvPr>
          <p:cNvSpPr>
            <a:spLocks noGrp="1"/>
          </p:cNvSpPr>
          <p:nvPr>
            <p:ph type="ctrTitle"/>
          </p:nvPr>
        </p:nvSpPr>
        <p:spPr>
          <a:xfrm>
            <a:off x="685800" y="1476663"/>
            <a:ext cx="7772400" cy="2387600"/>
          </a:xfrm>
        </p:spPr>
        <p:txBody>
          <a:bodyPr>
            <a:normAutofit/>
          </a:bodyPr>
          <a:lstStyle/>
          <a:p>
            <a:r>
              <a:rPr lang="en-US" dirty="0"/>
              <a:t>Event Derivatives and Electoral Feedback</a:t>
            </a:r>
          </a:p>
        </p:txBody>
      </p:sp>
      <p:sp>
        <p:nvSpPr>
          <p:cNvPr id="10" name="Rectangle 9">
            <a:extLst>
              <a:ext uri="{FF2B5EF4-FFF2-40B4-BE49-F238E27FC236}">
                <a16:creationId xmlns:a16="http://schemas.microsoft.com/office/drawing/2014/main" id="{674B16BF-A575-4588-B266-F84D1D979A69}"/>
              </a:ext>
            </a:extLst>
          </p:cNvPr>
          <p:cNvSpPr/>
          <p:nvPr/>
        </p:nvSpPr>
        <p:spPr>
          <a:xfrm>
            <a:off x="3091295" y="4106286"/>
            <a:ext cx="2841913" cy="2264512"/>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B9BB6462-18D2-49EC-A139-C3276B0A3A23}"/>
              </a:ext>
            </a:extLst>
          </p:cNvPr>
          <p:cNvSpPr>
            <a:spLocks noGrp="1"/>
          </p:cNvSpPr>
          <p:nvPr>
            <p:ph type="subTitle" idx="1"/>
          </p:nvPr>
        </p:nvSpPr>
        <p:spPr>
          <a:xfrm>
            <a:off x="1132609" y="4106286"/>
            <a:ext cx="6858000" cy="1974560"/>
          </a:xfrm>
        </p:spPr>
        <p:txBody>
          <a:bodyPr>
            <a:normAutofit/>
          </a:bodyPr>
          <a:lstStyle/>
          <a:p>
            <a:r>
              <a:rPr lang="en-US" dirty="0" err="1"/>
              <a:t>Anarcapulco</a:t>
            </a:r>
            <a:r>
              <a:rPr lang="en-US" dirty="0"/>
              <a:t> 2019</a:t>
            </a:r>
          </a:p>
          <a:p>
            <a:endParaRPr lang="en-US" dirty="0"/>
          </a:p>
          <a:p>
            <a:r>
              <a:rPr lang="en-US" dirty="0"/>
              <a:t>Paul Sztorc</a:t>
            </a:r>
          </a:p>
          <a:p>
            <a:r>
              <a:rPr lang="en-US" dirty="0"/>
              <a:t>truthcoin.info</a:t>
            </a:r>
          </a:p>
        </p:txBody>
      </p:sp>
      <p:sp>
        <p:nvSpPr>
          <p:cNvPr id="5" name="Rectangle 4">
            <a:extLst>
              <a:ext uri="{FF2B5EF4-FFF2-40B4-BE49-F238E27FC236}">
                <a16:creationId xmlns:a16="http://schemas.microsoft.com/office/drawing/2014/main" id="{16D83BC5-24BE-4D95-A2EF-72D2CBE95007}"/>
              </a:ext>
            </a:extLst>
          </p:cNvPr>
          <p:cNvSpPr/>
          <p:nvPr/>
        </p:nvSpPr>
        <p:spPr>
          <a:xfrm>
            <a:off x="2309380" y="556802"/>
            <a:ext cx="4504458" cy="1015663"/>
          </a:xfrm>
          <a:prstGeom prst="rect">
            <a:avLst/>
          </a:prstGeom>
          <a:solidFill>
            <a:schemeClr val="bg1">
              <a:lumMod val="95000"/>
              <a:alpha val="80000"/>
            </a:schemeClr>
          </a:solidFill>
          <a:ln>
            <a:solidFill>
              <a:schemeClr val="tx1"/>
            </a:solidFill>
          </a:ln>
        </p:spPr>
        <p:txBody>
          <a:bodyPr wrap="square">
            <a:spAutoFit/>
          </a:bodyPr>
          <a:lstStyle/>
          <a:p>
            <a:pPr algn="ctr"/>
            <a:r>
              <a:rPr lang="en-US" sz="2000" dirty="0"/>
              <a:t>“Early in life I had noticed that no event is ever correctly reported in a newspaper…”</a:t>
            </a:r>
          </a:p>
          <a:p>
            <a:pPr algn="ctr"/>
            <a:r>
              <a:rPr lang="en-US" sz="2000" dirty="0"/>
              <a:t>― George Orwell</a:t>
            </a:r>
          </a:p>
        </p:txBody>
      </p:sp>
      <p:sp>
        <p:nvSpPr>
          <p:cNvPr id="4" name="Footer Placeholder 3">
            <a:extLst>
              <a:ext uri="{FF2B5EF4-FFF2-40B4-BE49-F238E27FC236}">
                <a16:creationId xmlns:a16="http://schemas.microsoft.com/office/drawing/2014/main" id="{9A7EB06F-E2BB-4D34-B64E-2E5BE3065815}"/>
              </a:ext>
            </a:extLst>
          </p:cNvPr>
          <p:cNvSpPr>
            <a:spLocks noGrp="1"/>
          </p:cNvSpPr>
          <p:nvPr>
            <p:ph type="ftr" sz="quarter" idx="11"/>
          </p:nvPr>
        </p:nvSpPr>
        <p:spPr>
          <a:xfrm>
            <a:off x="3091296" y="6593715"/>
            <a:ext cx="3086100" cy="365125"/>
          </a:xfrm>
        </p:spPr>
        <p:txBody>
          <a:bodyPr/>
          <a:lstStyle/>
          <a:p>
            <a:r>
              <a:rPr lang="en-US"/>
              <a:t>Bitcoin Hivemind</a:t>
            </a:r>
            <a:endParaRPr lang="en-US" dirty="0"/>
          </a:p>
        </p:txBody>
      </p:sp>
      <p:sp>
        <p:nvSpPr>
          <p:cNvPr id="6" name="Slide Number Placeholder 5">
            <a:extLst>
              <a:ext uri="{FF2B5EF4-FFF2-40B4-BE49-F238E27FC236}">
                <a16:creationId xmlns:a16="http://schemas.microsoft.com/office/drawing/2014/main" id="{359A533A-C12D-45B3-B833-CE1722F87176}"/>
              </a:ext>
            </a:extLst>
          </p:cNvPr>
          <p:cNvSpPr>
            <a:spLocks noGrp="1"/>
          </p:cNvSpPr>
          <p:nvPr>
            <p:ph type="sldNum" sz="quarter" idx="12"/>
          </p:nvPr>
        </p:nvSpPr>
        <p:spPr/>
        <p:txBody>
          <a:bodyPr/>
          <a:lstStyle/>
          <a:p>
            <a:fld id="{1A10F235-9555-41B0-B8E9-2A55BD748559}" type="slidenum">
              <a:rPr lang="en-US" smtClean="0"/>
              <a:t>1</a:t>
            </a:fld>
            <a:endParaRPr lang="en-US"/>
          </a:p>
        </p:txBody>
      </p:sp>
      <p:sp>
        <p:nvSpPr>
          <p:cNvPr id="7" name="Rectangle 6">
            <a:extLst>
              <a:ext uri="{FF2B5EF4-FFF2-40B4-BE49-F238E27FC236}">
                <a16:creationId xmlns:a16="http://schemas.microsoft.com/office/drawing/2014/main" id="{E44E4D60-CC6C-4A05-B8E9-2282D206DF63}"/>
              </a:ext>
            </a:extLst>
          </p:cNvPr>
          <p:cNvSpPr/>
          <p:nvPr/>
        </p:nvSpPr>
        <p:spPr>
          <a:xfrm>
            <a:off x="6551468" y="4645338"/>
            <a:ext cx="2057400" cy="633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Version 2.0</a:t>
            </a:r>
            <a:br>
              <a:rPr lang="en-US" dirty="0"/>
            </a:br>
            <a:r>
              <a:rPr lang="en-US" dirty="0"/>
              <a:t>16 Feb 2019</a:t>
            </a:r>
          </a:p>
        </p:txBody>
      </p:sp>
    </p:spTree>
    <p:extLst>
      <p:ext uri="{BB962C8B-B14F-4D97-AF65-F5344CB8AC3E}">
        <p14:creationId xmlns:p14="http://schemas.microsoft.com/office/powerpoint/2010/main" val="402842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76B77-7A5B-4EE7-9D49-3F2C4A232B19}"/>
              </a:ext>
            </a:extLst>
          </p:cNvPr>
          <p:cNvSpPr>
            <a:spLocks noGrp="1"/>
          </p:cNvSpPr>
          <p:nvPr>
            <p:ph type="title"/>
          </p:nvPr>
        </p:nvSpPr>
        <p:spPr>
          <a:xfrm>
            <a:off x="481012" y="174478"/>
            <a:ext cx="8181975" cy="1168401"/>
          </a:xfrm>
        </p:spPr>
        <p:txBody>
          <a:bodyPr>
            <a:normAutofit fontScale="90000"/>
          </a:bodyPr>
          <a:lstStyle/>
          <a:p>
            <a:r>
              <a:rPr lang="en-US" dirty="0"/>
              <a:t>We Need at Least One Solution,</a:t>
            </a:r>
            <a:br>
              <a:rPr lang="en-US" dirty="0"/>
            </a:br>
            <a:r>
              <a:rPr lang="en-US" dirty="0"/>
              <a:t> to the Blockchain Oracle Problem</a:t>
            </a:r>
          </a:p>
        </p:txBody>
      </p:sp>
      <p:sp>
        <p:nvSpPr>
          <p:cNvPr id="4" name="Footer Placeholder 3">
            <a:extLst>
              <a:ext uri="{FF2B5EF4-FFF2-40B4-BE49-F238E27FC236}">
                <a16:creationId xmlns:a16="http://schemas.microsoft.com/office/drawing/2014/main" id="{47A22B98-9C05-45FC-82B3-E00D4CB7C02D}"/>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E55B2723-1D7F-4468-8337-C96BE9D4B411}"/>
              </a:ext>
            </a:extLst>
          </p:cNvPr>
          <p:cNvSpPr>
            <a:spLocks noGrp="1"/>
          </p:cNvSpPr>
          <p:nvPr>
            <p:ph type="sldNum" sz="quarter" idx="12"/>
          </p:nvPr>
        </p:nvSpPr>
        <p:spPr/>
        <p:txBody>
          <a:bodyPr/>
          <a:lstStyle/>
          <a:p>
            <a:fld id="{1A10F235-9555-41B0-B8E9-2A55BD748559}" type="slidenum">
              <a:rPr lang="en-US" smtClean="0"/>
              <a:t>10</a:t>
            </a:fld>
            <a:endParaRPr lang="en-US"/>
          </a:p>
        </p:txBody>
      </p:sp>
      <p:sp>
        <p:nvSpPr>
          <p:cNvPr id="6" name="Rectangle 5">
            <a:extLst>
              <a:ext uri="{FF2B5EF4-FFF2-40B4-BE49-F238E27FC236}">
                <a16:creationId xmlns:a16="http://schemas.microsoft.com/office/drawing/2014/main" id="{A5785997-2FA7-455B-8DE6-E4F89145021B}"/>
              </a:ext>
            </a:extLst>
          </p:cNvPr>
          <p:cNvSpPr/>
          <p:nvPr/>
        </p:nvSpPr>
        <p:spPr>
          <a:xfrm>
            <a:off x="481012" y="3371197"/>
            <a:ext cx="1562100"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t>Today</a:t>
            </a:r>
          </a:p>
        </p:txBody>
      </p:sp>
      <p:sp>
        <p:nvSpPr>
          <p:cNvPr id="7" name="Rectangle 6">
            <a:extLst>
              <a:ext uri="{FF2B5EF4-FFF2-40B4-BE49-F238E27FC236}">
                <a16:creationId xmlns:a16="http://schemas.microsoft.com/office/drawing/2014/main" id="{65481189-CF8F-4F74-B5D7-35E15BB1B1C1}"/>
              </a:ext>
            </a:extLst>
          </p:cNvPr>
          <p:cNvSpPr/>
          <p:nvPr/>
        </p:nvSpPr>
        <p:spPr>
          <a:xfrm>
            <a:off x="6643368" y="3095046"/>
            <a:ext cx="2335531" cy="123810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t>Event Derivatives</a:t>
            </a:r>
          </a:p>
        </p:txBody>
      </p:sp>
      <p:sp>
        <p:nvSpPr>
          <p:cNvPr id="8" name="Rectangle 7">
            <a:extLst>
              <a:ext uri="{FF2B5EF4-FFF2-40B4-BE49-F238E27FC236}">
                <a16:creationId xmlns:a16="http://schemas.microsoft.com/office/drawing/2014/main" id="{A12D3ABB-0437-4995-9AFD-2205FB8695AD}"/>
              </a:ext>
            </a:extLst>
          </p:cNvPr>
          <p:cNvSpPr/>
          <p:nvPr/>
        </p:nvSpPr>
        <p:spPr>
          <a:xfrm>
            <a:off x="3486785" y="1484773"/>
            <a:ext cx="2170430"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t>Hivemind</a:t>
            </a:r>
          </a:p>
        </p:txBody>
      </p:sp>
      <p:sp>
        <p:nvSpPr>
          <p:cNvPr id="9" name="Rectangle 8">
            <a:extLst>
              <a:ext uri="{FF2B5EF4-FFF2-40B4-BE49-F238E27FC236}">
                <a16:creationId xmlns:a16="http://schemas.microsoft.com/office/drawing/2014/main" id="{834A7A0E-1F8D-4D8D-9741-92B1E66B158D}"/>
              </a:ext>
            </a:extLst>
          </p:cNvPr>
          <p:cNvSpPr/>
          <p:nvPr/>
        </p:nvSpPr>
        <p:spPr>
          <a:xfrm>
            <a:off x="3486785" y="2243282"/>
            <a:ext cx="2170430"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err="1"/>
              <a:t>Amoveo</a:t>
            </a:r>
            <a:endParaRPr lang="en-US" sz="3600" dirty="0"/>
          </a:p>
        </p:txBody>
      </p:sp>
      <p:sp>
        <p:nvSpPr>
          <p:cNvPr id="10" name="Rectangle 9">
            <a:extLst>
              <a:ext uri="{FF2B5EF4-FFF2-40B4-BE49-F238E27FC236}">
                <a16:creationId xmlns:a16="http://schemas.microsoft.com/office/drawing/2014/main" id="{097D2ACC-DA4C-4A97-868F-A91B31EA1253}"/>
              </a:ext>
            </a:extLst>
          </p:cNvPr>
          <p:cNvSpPr/>
          <p:nvPr/>
        </p:nvSpPr>
        <p:spPr>
          <a:xfrm>
            <a:off x="3486785" y="3028297"/>
            <a:ext cx="2170430"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t>Augur</a:t>
            </a:r>
          </a:p>
        </p:txBody>
      </p:sp>
      <p:sp>
        <p:nvSpPr>
          <p:cNvPr id="11" name="Rectangle 10">
            <a:extLst>
              <a:ext uri="{FF2B5EF4-FFF2-40B4-BE49-F238E27FC236}">
                <a16:creationId xmlns:a16="http://schemas.microsoft.com/office/drawing/2014/main" id="{60D19342-0867-4B5D-AE43-3C684AD564FC}"/>
              </a:ext>
            </a:extLst>
          </p:cNvPr>
          <p:cNvSpPr/>
          <p:nvPr/>
        </p:nvSpPr>
        <p:spPr>
          <a:xfrm>
            <a:off x="3486785" y="3788065"/>
            <a:ext cx="2170430"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t>Gnosis</a:t>
            </a:r>
          </a:p>
        </p:txBody>
      </p:sp>
      <p:sp>
        <p:nvSpPr>
          <p:cNvPr id="13" name="Rectangle 12">
            <a:extLst>
              <a:ext uri="{FF2B5EF4-FFF2-40B4-BE49-F238E27FC236}">
                <a16:creationId xmlns:a16="http://schemas.microsoft.com/office/drawing/2014/main" id="{D10A823F-0CC4-4312-8D0B-FA408316B90B}"/>
              </a:ext>
            </a:extLst>
          </p:cNvPr>
          <p:cNvSpPr/>
          <p:nvPr/>
        </p:nvSpPr>
        <p:spPr>
          <a:xfrm>
            <a:off x="3486785" y="5884633"/>
            <a:ext cx="2170430" cy="685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err="1"/>
              <a:t>Abra</a:t>
            </a:r>
            <a:r>
              <a:rPr lang="en-US" sz="3600" dirty="0"/>
              <a:t> (?)</a:t>
            </a:r>
          </a:p>
        </p:txBody>
      </p:sp>
      <p:cxnSp>
        <p:nvCxnSpPr>
          <p:cNvPr id="17" name="Straight Connector 16">
            <a:extLst>
              <a:ext uri="{FF2B5EF4-FFF2-40B4-BE49-F238E27FC236}">
                <a16:creationId xmlns:a16="http://schemas.microsoft.com/office/drawing/2014/main" id="{B8540E45-79E0-4430-ABA7-E2E2A3572E29}"/>
              </a:ext>
            </a:extLst>
          </p:cNvPr>
          <p:cNvCxnSpPr>
            <a:cxnSpLocks/>
            <a:stCxn id="6" idx="3"/>
            <a:endCxn id="8" idx="1"/>
          </p:cNvCxnSpPr>
          <p:nvPr/>
        </p:nvCxnSpPr>
        <p:spPr>
          <a:xfrm flipV="1">
            <a:off x="2043112" y="1827673"/>
            <a:ext cx="1443673" cy="1886424"/>
          </a:xfrm>
          <a:prstGeom prst="line">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4FB12D9-2737-44A8-B3E5-AD6A0E9D1A09}"/>
              </a:ext>
            </a:extLst>
          </p:cNvPr>
          <p:cNvCxnSpPr>
            <a:cxnSpLocks/>
            <a:stCxn id="6" idx="3"/>
            <a:endCxn id="9" idx="1"/>
          </p:cNvCxnSpPr>
          <p:nvPr/>
        </p:nvCxnSpPr>
        <p:spPr>
          <a:xfrm flipV="1">
            <a:off x="2043112" y="2586182"/>
            <a:ext cx="1443673" cy="1127915"/>
          </a:xfrm>
          <a:prstGeom prst="line">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B08DEF2-D1FB-4C07-8D77-6446B175B45A}"/>
              </a:ext>
            </a:extLst>
          </p:cNvPr>
          <p:cNvCxnSpPr>
            <a:cxnSpLocks/>
            <a:stCxn id="6" idx="3"/>
            <a:endCxn id="10" idx="1"/>
          </p:cNvCxnSpPr>
          <p:nvPr/>
        </p:nvCxnSpPr>
        <p:spPr>
          <a:xfrm flipV="1">
            <a:off x="2043112" y="3371197"/>
            <a:ext cx="1443673" cy="342900"/>
          </a:xfrm>
          <a:prstGeom prst="line">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A8CB81E-1F2E-4BAF-B03A-7724529F0A76}"/>
              </a:ext>
            </a:extLst>
          </p:cNvPr>
          <p:cNvCxnSpPr>
            <a:cxnSpLocks/>
            <a:stCxn id="6" idx="3"/>
            <a:endCxn id="11" idx="1"/>
          </p:cNvCxnSpPr>
          <p:nvPr/>
        </p:nvCxnSpPr>
        <p:spPr>
          <a:xfrm>
            <a:off x="2043112" y="3714097"/>
            <a:ext cx="1443673" cy="416868"/>
          </a:xfrm>
          <a:prstGeom prst="line">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BDAAFDA-75A2-4292-8522-5B1EDB31EB7C}"/>
              </a:ext>
            </a:extLst>
          </p:cNvPr>
          <p:cNvCxnSpPr>
            <a:cxnSpLocks/>
            <a:stCxn id="6" idx="3"/>
            <a:endCxn id="12" idx="1"/>
          </p:cNvCxnSpPr>
          <p:nvPr/>
        </p:nvCxnSpPr>
        <p:spPr>
          <a:xfrm>
            <a:off x="2043112" y="3714097"/>
            <a:ext cx="630872" cy="1491189"/>
          </a:xfrm>
          <a:prstGeom prst="line">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B8831A2-CAEF-44A5-ADB4-0F60E28C8111}"/>
              </a:ext>
            </a:extLst>
          </p:cNvPr>
          <p:cNvCxnSpPr>
            <a:cxnSpLocks/>
            <a:stCxn id="6" idx="3"/>
            <a:endCxn id="13" idx="1"/>
          </p:cNvCxnSpPr>
          <p:nvPr/>
        </p:nvCxnSpPr>
        <p:spPr>
          <a:xfrm>
            <a:off x="2043112" y="3714097"/>
            <a:ext cx="1443673" cy="2513436"/>
          </a:xfrm>
          <a:prstGeom prst="line">
            <a:avLst/>
          </a:prstGeom>
          <a:ln w="762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49C4547-6375-43AF-B5FF-788B979F22A9}"/>
              </a:ext>
            </a:extLst>
          </p:cNvPr>
          <p:cNvCxnSpPr>
            <a:cxnSpLocks/>
            <a:stCxn id="7" idx="1"/>
            <a:endCxn id="8" idx="3"/>
          </p:cNvCxnSpPr>
          <p:nvPr/>
        </p:nvCxnSpPr>
        <p:spPr>
          <a:xfrm flipH="1" flipV="1">
            <a:off x="5657215" y="1827673"/>
            <a:ext cx="986153" cy="1886424"/>
          </a:xfrm>
          <a:prstGeom prst="line">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B403EEA-DE81-4137-9E70-D702CC17CD13}"/>
              </a:ext>
            </a:extLst>
          </p:cNvPr>
          <p:cNvCxnSpPr>
            <a:cxnSpLocks/>
            <a:stCxn id="7" idx="1"/>
            <a:endCxn id="9" idx="3"/>
          </p:cNvCxnSpPr>
          <p:nvPr/>
        </p:nvCxnSpPr>
        <p:spPr>
          <a:xfrm flipH="1" flipV="1">
            <a:off x="5657215" y="2586182"/>
            <a:ext cx="986153" cy="1127915"/>
          </a:xfrm>
          <a:prstGeom prst="line">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EEC5F2C-A392-4C42-A6BD-564295ECD5FC}"/>
              </a:ext>
            </a:extLst>
          </p:cNvPr>
          <p:cNvCxnSpPr>
            <a:cxnSpLocks/>
            <a:stCxn id="7" idx="1"/>
            <a:endCxn id="10" idx="3"/>
          </p:cNvCxnSpPr>
          <p:nvPr/>
        </p:nvCxnSpPr>
        <p:spPr>
          <a:xfrm flipH="1" flipV="1">
            <a:off x="5657215" y="3371197"/>
            <a:ext cx="986153" cy="342900"/>
          </a:xfrm>
          <a:prstGeom prst="line">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28ED86C-906C-4BFD-BB8C-40AEB79BB62D}"/>
              </a:ext>
            </a:extLst>
          </p:cNvPr>
          <p:cNvCxnSpPr>
            <a:cxnSpLocks/>
            <a:stCxn id="7" idx="1"/>
            <a:endCxn id="11" idx="3"/>
          </p:cNvCxnSpPr>
          <p:nvPr/>
        </p:nvCxnSpPr>
        <p:spPr>
          <a:xfrm flipH="1">
            <a:off x="5657215" y="3714097"/>
            <a:ext cx="986153" cy="416868"/>
          </a:xfrm>
          <a:prstGeom prst="line">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39C5FED-EB27-4DA1-8A12-955BDF243051}"/>
              </a:ext>
            </a:extLst>
          </p:cNvPr>
          <p:cNvCxnSpPr>
            <a:cxnSpLocks/>
            <a:stCxn id="7" idx="1"/>
            <a:endCxn id="12" idx="3"/>
          </p:cNvCxnSpPr>
          <p:nvPr/>
        </p:nvCxnSpPr>
        <p:spPr>
          <a:xfrm flipH="1">
            <a:off x="6520814" y="3714097"/>
            <a:ext cx="122554" cy="1491189"/>
          </a:xfrm>
          <a:prstGeom prst="line">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42668DD-E0EA-4682-BC06-4FDCFCFA36B3}"/>
              </a:ext>
            </a:extLst>
          </p:cNvPr>
          <p:cNvCxnSpPr>
            <a:cxnSpLocks/>
            <a:stCxn id="7" idx="1"/>
            <a:endCxn id="13" idx="3"/>
          </p:cNvCxnSpPr>
          <p:nvPr/>
        </p:nvCxnSpPr>
        <p:spPr>
          <a:xfrm flipH="1">
            <a:off x="5657215" y="3714097"/>
            <a:ext cx="986153" cy="2513436"/>
          </a:xfrm>
          <a:prstGeom prst="line">
            <a:avLst/>
          </a:prstGeom>
          <a:ln w="762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7AD8E90-6F7D-481F-9DE3-B2A957FCD0E9}"/>
              </a:ext>
            </a:extLst>
          </p:cNvPr>
          <p:cNvSpPr/>
          <p:nvPr/>
        </p:nvSpPr>
        <p:spPr>
          <a:xfrm>
            <a:off x="2673984" y="4667102"/>
            <a:ext cx="3846830" cy="107636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3600" dirty="0"/>
              <a:t>Website</a:t>
            </a:r>
            <a:br>
              <a:rPr lang="en-US" sz="3600" dirty="0"/>
            </a:br>
            <a:r>
              <a:rPr lang="en-US" sz="3600" dirty="0"/>
              <a:t>bitcoin.com/oracle</a:t>
            </a:r>
          </a:p>
        </p:txBody>
      </p:sp>
      <p:sp>
        <p:nvSpPr>
          <p:cNvPr id="124" name="TextBox 123">
            <a:extLst>
              <a:ext uri="{FF2B5EF4-FFF2-40B4-BE49-F238E27FC236}">
                <a16:creationId xmlns:a16="http://schemas.microsoft.com/office/drawing/2014/main" id="{6EDC0DC1-EF1A-42DB-BA92-EA9C2916AF36}"/>
              </a:ext>
            </a:extLst>
          </p:cNvPr>
          <p:cNvSpPr txBox="1"/>
          <p:nvPr/>
        </p:nvSpPr>
        <p:spPr>
          <a:xfrm>
            <a:off x="6996549" y="4447595"/>
            <a:ext cx="1694695" cy="523220"/>
          </a:xfrm>
          <a:prstGeom prst="rect">
            <a:avLst/>
          </a:prstGeom>
          <a:noFill/>
        </p:spPr>
        <p:txBody>
          <a:bodyPr wrap="none" rtlCol="0">
            <a:spAutoFit/>
          </a:bodyPr>
          <a:lstStyle/>
          <a:p>
            <a:r>
              <a:rPr lang="en-US" sz="2800" dirty="0"/>
              <a:t>(The Goal)</a:t>
            </a:r>
          </a:p>
        </p:txBody>
      </p:sp>
    </p:spTree>
    <p:extLst>
      <p:ext uri="{BB962C8B-B14F-4D97-AF65-F5344CB8AC3E}">
        <p14:creationId xmlns:p14="http://schemas.microsoft.com/office/powerpoint/2010/main" val="1153397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C550E43-A704-4033-BA33-DDAA75FB40D0}"/>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4C328061-F616-43FA-B93B-C01416EA290B}"/>
              </a:ext>
            </a:extLst>
          </p:cNvPr>
          <p:cNvSpPr>
            <a:spLocks noGrp="1"/>
          </p:cNvSpPr>
          <p:nvPr>
            <p:ph type="sldNum" sz="quarter" idx="12"/>
          </p:nvPr>
        </p:nvSpPr>
        <p:spPr/>
        <p:txBody>
          <a:bodyPr/>
          <a:lstStyle/>
          <a:p>
            <a:fld id="{1A10F235-9555-41B0-B8E9-2A55BD748559}" type="slidenum">
              <a:rPr lang="en-US" smtClean="0"/>
              <a:t>11</a:t>
            </a:fld>
            <a:endParaRPr lang="en-US"/>
          </a:p>
        </p:txBody>
      </p:sp>
      <p:pic>
        <p:nvPicPr>
          <p:cNvPr id="8" name="Picture 7">
            <a:extLst>
              <a:ext uri="{FF2B5EF4-FFF2-40B4-BE49-F238E27FC236}">
                <a16:creationId xmlns:a16="http://schemas.microsoft.com/office/drawing/2014/main" id="{3633BB24-2782-418B-BEFE-26188771D3AF}"/>
              </a:ext>
            </a:extLst>
          </p:cNvPr>
          <p:cNvPicPr>
            <a:picLocks noChangeAspect="1"/>
          </p:cNvPicPr>
          <p:nvPr/>
        </p:nvPicPr>
        <p:blipFill>
          <a:blip r:embed="rId2"/>
          <a:stretch>
            <a:fillRect/>
          </a:stretch>
        </p:blipFill>
        <p:spPr>
          <a:xfrm>
            <a:off x="403046" y="939007"/>
            <a:ext cx="8337907" cy="4737893"/>
          </a:xfrm>
          <a:prstGeom prst="rect">
            <a:avLst/>
          </a:prstGeom>
          <a:ln>
            <a:solidFill>
              <a:schemeClr val="tx1"/>
            </a:solidFill>
          </a:ln>
        </p:spPr>
      </p:pic>
    </p:spTree>
    <p:extLst>
      <p:ext uri="{BB962C8B-B14F-4D97-AF65-F5344CB8AC3E}">
        <p14:creationId xmlns:p14="http://schemas.microsoft.com/office/powerpoint/2010/main" val="872738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E02C-EB6D-4D8D-A061-9C8213B7DF16}"/>
              </a:ext>
            </a:extLst>
          </p:cNvPr>
          <p:cNvSpPr>
            <a:spLocks noGrp="1"/>
          </p:cNvSpPr>
          <p:nvPr>
            <p:ph type="title"/>
          </p:nvPr>
        </p:nvSpPr>
        <p:spPr>
          <a:xfrm>
            <a:off x="228600" y="223837"/>
            <a:ext cx="7886700" cy="1325563"/>
          </a:xfrm>
        </p:spPr>
        <p:txBody>
          <a:bodyPr/>
          <a:lstStyle/>
          <a:p>
            <a:r>
              <a:rPr lang="en-US" dirty="0"/>
              <a:t>Paper Reviews (~2015)</a:t>
            </a:r>
          </a:p>
        </p:txBody>
      </p:sp>
      <p:sp>
        <p:nvSpPr>
          <p:cNvPr id="3" name="Content Placeholder 2">
            <a:extLst>
              <a:ext uri="{FF2B5EF4-FFF2-40B4-BE49-F238E27FC236}">
                <a16:creationId xmlns:a16="http://schemas.microsoft.com/office/drawing/2014/main" id="{31324F2C-2D1A-4179-930B-FAE3EA8CD9CE}"/>
              </a:ext>
            </a:extLst>
          </p:cNvPr>
          <p:cNvSpPr>
            <a:spLocks noGrp="1"/>
          </p:cNvSpPr>
          <p:nvPr>
            <p:ph idx="1"/>
          </p:nvPr>
        </p:nvSpPr>
        <p:spPr>
          <a:xfrm>
            <a:off x="444500" y="1549400"/>
            <a:ext cx="8070850" cy="4627563"/>
          </a:xfrm>
        </p:spPr>
        <p:txBody>
          <a:bodyPr>
            <a:normAutofit fontScale="85000" lnSpcReduction="10000"/>
          </a:bodyPr>
          <a:lstStyle/>
          <a:p>
            <a:r>
              <a:rPr lang="en-US" dirty="0"/>
              <a:t>“…may be the most important invention since Bitcoin itself.”</a:t>
            </a:r>
          </a:p>
          <a:p>
            <a:pPr>
              <a:buFontTx/>
              <a:buChar char="-"/>
            </a:pPr>
            <a:r>
              <a:rPr lang="en-US" b="1" dirty="0"/>
              <a:t>Roger Ver</a:t>
            </a:r>
            <a:endParaRPr lang="en-US" dirty="0"/>
          </a:p>
          <a:p>
            <a:pPr marL="0" indent="0">
              <a:buNone/>
            </a:pPr>
            <a:endParaRPr lang="en-US" dirty="0"/>
          </a:p>
          <a:p>
            <a:r>
              <a:rPr lang="en-US" dirty="0"/>
              <a:t>“I’m very optimistic about the feasibility of this project.”</a:t>
            </a:r>
          </a:p>
          <a:p>
            <a:pPr>
              <a:buFontTx/>
              <a:buChar char="-"/>
            </a:pPr>
            <a:r>
              <a:rPr lang="en-US" b="1" dirty="0"/>
              <a:t>Andrew </a:t>
            </a:r>
            <a:r>
              <a:rPr lang="en-US" b="1" dirty="0" err="1"/>
              <a:t>Poelstra</a:t>
            </a:r>
            <a:endParaRPr lang="en-US" b="1" dirty="0"/>
          </a:p>
          <a:p>
            <a:pPr marL="0" indent="0">
              <a:buNone/>
            </a:pPr>
            <a:endParaRPr lang="en-US" dirty="0"/>
          </a:p>
          <a:p>
            <a:r>
              <a:rPr lang="en-US" dirty="0"/>
              <a:t>“…a real project with interesting use cases.”</a:t>
            </a:r>
          </a:p>
          <a:p>
            <a:pPr>
              <a:buFontTx/>
              <a:buChar char="-"/>
            </a:pPr>
            <a:r>
              <a:rPr lang="en-US" b="1" dirty="0"/>
              <a:t>Dr. Adam Back</a:t>
            </a:r>
          </a:p>
          <a:p>
            <a:pPr marL="0" indent="0">
              <a:buNone/>
            </a:pPr>
            <a:endParaRPr lang="en-US" dirty="0"/>
          </a:p>
          <a:p>
            <a:r>
              <a:rPr lang="en-US" dirty="0"/>
              <a:t>“…at least it’s clever crazy rather than stupid crazy. :)”</a:t>
            </a:r>
          </a:p>
          <a:p>
            <a:pPr marL="0" indent="0">
              <a:buNone/>
            </a:pPr>
            <a:r>
              <a:rPr lang="en-US" dirty="0"/>
              <a:t>- </a:t>
            </a:r>
            <a:r>
              <a:rPr lang="en-US" b="1" dirty="0"/>
              <a:t>Peter Todd</a:t>
            </a:r>
            <a:endParaRPr lang="en-US" dirty="0"/>
          </a:p>
          <a:p>
            <a:endParaRPr lang="en-US" dirty="0"/>
          </a:p>
        </p:txBody>
      </p:sp>
      <p:sp>
        <p:nvSpPr>
          <p:cNvPr id="4" name="Footer Placeholder 3">
            <a:extLst>
              <a:ext uri="{FF2B5EF4-FFF2-40B4-BE49-F238E27FC236}">
                <a16:creationId xmlns:a16="http://schemas.microsoft.com/office/drawing/2014/main" id="{912F5B63-4489-43C0-840F-2BC302DFDDDD}"/>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20D89BBA-1A0D-4F74-A749-EFA661BD7D32}"/>
              </a:ext>
            </a:extLst>
          </p:cNvPr>
          <p:cNvSpPr>
            <a:spLocks noGrp="1"/>
          </p:cNvSpPr>
          <p:nvPr>
            <p:ph type="sldNum" sz="quarter" idx="12"/>
          </p:nvPr>
        </p:nvSpPr>
        <p:spPr/>
        <p:txBody>
          <a:bodyPr/>
          <a:lstStyle/>
          <a:p>
            <a:fld id="{1A10F235-9555-41B0-B8E9-2A55BD748559}" type="slidenum">
              <a:rPr lang="en-US" smtClean="0"/>
              <a:t>12</a:t>
            </a:fld>
            <a:endParaRPr lang="en-US"/>
          </a:p>
        </p:txBody>
      </p:sp>
    </p:spTree>
    <p:extLst>
      <p:ext uri="{BB962C8B-B14F-4D97-AF65-F5344CB8AC3E}">
        <p14:creationId xmlns:p14="http://schemas.microsoft.com/office/powerpoint/2010/main" val="318548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5CB6-DD5B-4530-A680-254CB31037EA}"/>
              </a:ext>
            </a:extLst>
          </p:cNvPr>
          <p:cNvSpPr>
            <a:spLocks noGrp="1"/>
          </p:cNvSpPr>
          <p:nvPr>
            <p:ph type="title"/>
          </p:nvPr>
        </p:nvSpPr>
        <p:spPr>
          <a:xfrm>
            <a:off x="628650" y="365127"/>
            <a:ext cx="7886700" cy="949324"/>
          </a:xfrm>
        </p:spPr>
        <p:txBody>
          <a:bodyPr/>
          <a:lstStyle/>
          <a:p>
            <a:r>
              <a:rPr lang="en-US" dirty="0"/>
              <a:t>Multiple Implementations</a:t>
            </a:r>
          </a:p>
        </p:txBody>
      </p:sp>
      <p:sp>
        <p:nvSpPr>
          <p:cNvPr id="4" name="Footer Placeholder 3">
            <a:extLst>
              <a:ext uri="{FF2B5EF4-FFF2-40B4-BE49-F238E27FC236}">
                <a16:creationId xmlns:a16="http://schemas.microsoft.com/office/drawing/2014/main" id="{0B0485CC-357A-48C5-845F-12ED20BA1920}"/>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89E58A62-F380-46C7-805B-5F257EFCF9B6}"/>
              </a:ext>
            </a:extLst>
          </p:cNvPr>
          <p:cNvSpPr>
            <a:spLocks noGrp="1"/>
          </p:cNvSpPr>
          <p:nvPr>
            <p:ph type="sldNum" sz="quarter" idx="12"/>
          </p:nvPr>
        </p:nvSpPr>
        <p:spPr/>
        <p:txBody>
          <a:bodyPr/>
          <a:lstStyle/>
          <a:p>
            <a:fld id="{1A10F235-9555-41B0-B8E9-2A55BD748559}" type="slidenum">
              <a:rPr lang="en-US" smtClean="0"/>
              <a:t>13</a:t>
            </a:fld>
            <a:endParaRPr lang="en-US"/>
          </a:p>
        </p:txBody>
      </p:sp>
      <p:sp>
        <p:nvSpPr>
          <p:cNvPr id="8" name="Freeform: Shape 7">
            <a:extLst>
              <a:ext uri="{FF2B5EF4-FFF2-40B4-BE49-F238E27FC236}">
                <a16:creationId xmlns:a16="http://schemas.microsoft.com/office/drawing/2014/main" id="{655B3E4A-5DD1-45C9-B495-EC93EB314BC2}"/>
              </a:ext>
            </a:extLst>
          </p:cNvPr>
          <p:cNvSpPr/>
          <p:nvPr/>
        </p:nvSpPr>
        <p:spPr>
          <a:xfrm>
            <a:off x="1384300" y="2057400"/>
            <a:ext cx="6273800" cy="1790700"/>
          </a:xfrm>
          <a:custGeom>
            <a:avLst/>
            <a:gdLst>
              <a:gd name="connsiteX0" fmla="*/ 0 w 6273800"/>
              <a:gd name="connsiteY0" fmla="*/ 1790700 h 1790700"/>
              <a:gd name="connsiteX1" fmla="*/ 2336800 w 6273800"/>
              <a:gd name="connsiteY1" fmla="*/ 520700 h 1790700"/>
              <a:gd name="connsiteX2" fmla="*/ 6273800 w 6273800"/>
              <a:gd name="connsiteY2" fmla="*/ 0 h 1790700"/>
            </a:gdLst>
            <a:ahLst/>
            <a:cxnLst>
              <a:cxn ang="0">
                <a:pos x="connsiteX0" y="connsiteY0"/>
              </a:cxn>
              <a:cxn ang="0">
                <a:pos x="connsiteX1" y="connsiteY1"/>
              </a:cxn>
              <a:cxn ang="0">
                <a:pos x="connsiteX2" y="connsiteY2"/>
              </a:cxn>
            </a:cxnLst>
            <a:rect l="l" t="t" r="r" b="b"/>
            <a:pathLst>
              <a:path w="6273800" h="1790700">
                <a:moveTo>
                  <a:pt x="0" y="1790700"/>
                </a:moveTo>
                <a:cubicBezTo>
                  <a:pt x="645583" y="1304925"/>
                  <a:pt x="1291167" y="819150"/>
                  <a:pt x="2336800" y="520700"/>
                </a:cubicBezTo>
                <a:cubicBezTo>
                  <a:pt x="3382433" y="222250"/>
                  <a:pt x="5640917" y="88900"/>
                  <a:pt x="62738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E1214F7-0A24-406E-AF54-1075C26187A3}"/>
              </a:ext>
            </a:extLst>
          </p:cNvPr>
          <p:cNvSpPr/>
          <p:nvPr/>
        </p:nvSpPr>
        <p:spPr>
          <a:xfrm>
            <a:off x="665163" y="3568700"/>
            <a:ext cx="1662766"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Truthcoin</a:t>
            </a:r>
            <a:endParaRPr lang="en-US" sz="2800" dirty="0"/>
          </a:p>
        </p:txBody>
      </p:sp>
      <p:sp>
        <p:nvSpPr>
          <p:cNvPr id="11" name="Freeform: Shape 10">
            <a:extLst>
              <a:ext uri="{FF2B5EF4-FFF2-40B4-BE49-F238E27FC236}">
                <a16:creationId xmlns:a16="http://schemas.microsoft.com/office/drawing/2014/main" id="{63085AAA-DAD7-4736-8A9D-88703301B813}"/>
              </a:ext>
            </a:extLst>
          </p:cNvPr>
          <p:cNvSpPr/>
          <p:nvPr/>
        </p:nvSpPr>
        <p:spPr>
          <a:xfrm>
            <a:off x="2616200" y="3035300"/>
            <a:ext cx="5003800" cy="1092200"/>
          </a:xfrm>
          <a:custGeom>
            <a:avLst/>
            <a:gdLst>
              <a:gd name="connsiteX0" fmla="*/ 0 w 5003800"/>
              <a:gd name="connsiteY0" fmla="*/ 0 h 1092200"/>
              <a:gd name="connsiteX1" fmla="*/ 914400 w 5003800"/>
              <a:gd name="connsiteY1" fmla="*/ 838200 h 1092200"/>
              <a:gd name="connsiteX2" fmla="*/ 2311400 w 5003800"/>
              <a:gd name="connsiteY2" fmla="*/ 1016000 h 1092200"/>
              <a:gd name="connsiteX3" fmla="*/ 5003800 w 5003800"/>
              <a:gd name="connsiteY3" fmla="*/ 1092200 h 1092200"/>
            </a:gdLst>
            <a:ahLst/>
            <a:cxnLst>
              <a:cxn ang="0">
                <a:pos x="connsiteX0" y="connsiteY0"/>
              </a:cxn>
              <a:cxn ang="0">
                <a:pos x="connsiteX1" y="connsiteY1"/>
              </a:cxn>
              <a:cxn ang="0">
                <a:pos x="connsiteX2" y="connsiteY2"/>
              </a:cxn>
              <a:cxn ang="0">
                <a:pos x="connsiteX3" y="connsiteY3"/>
              </a:cxn>
            </a:cxnLst>
            <a:rect l="l" t="t" r="r" b="b"/>
            <a:pathLst>
              <a:path w="5003800" h="1092200">
                <a:moveTo>
                  <a:pt x="0" y="0"/>
                </a:moveTo>
                <a:cubicBezTo>
                  <a:pt x="264583" y="334433"/>
                  <a:pt x="529167" y="668867"/>
                  <a:pt x="914400" y="838200"/>
                </a:cubicBezTo>
                <a:cubicBezTo>
                  <a:pt x="1299633" y="1007533"/>
                  <a:pt x="1629833" y="973667"/>
                  <a:pt x="2311400" y="1016000"/>
                </a:cubicBezTo>
                <a:cubicBezTo>
                  <a:pt x="2992967" y="1058333"/>
                  <a:pt x="3998383" y="1075266"/>
                  <a:pt x="5003800" y="10922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0BC3165-7DAF-4860-95BF-26C05FDF086F}"/>
              </a:ext>
            </a:extLst>
          </p:cNvPr>
          <p:cNvSpPr/>
          <p:nvPr/>
        </p:nvSpPr>
        <p:spPr>
          <a:xfrm>
            <a:off x="4334652" y="4035420"/>
            <a:ext cx="2781300" cy="1235495"/>
          </a:xfrm>
          <a:custGeom>
            <a:avLst/>
            <a:gdLst>
              <a:gd name="connsiteX0" fmla="*/ 0 w 2476500"/>
              <a:gd name="connsiteY0" fmla="*/ 0 h 1139557"/>
              <a:gd name="connsiteX1" fmla="*/ 927100 w 2476500"/>
              <a:gd name="connsiteY1" fmla="*/ 990600 h 1139557"/>
              <a:gd name="connsiteX2" fmla="*/ 2476500 w 2476500"/>
              <a:gd name="connsiteY2" fmla="*/ 1117600 h 1139557"/>
            </a:gdLst>
            <a:ahLst/>
            <a:cxnLst>
              <a:cxn ang="0">
                <a:pos x="connsiteX0" y="connsiteY0"/>
              </a:cxn>
              <a:cxn ang="0">
                <a:pos x="connsiteX1" y="connsiteY1"/>
              </a:cxn>
              <a:cxn ang="0">
                <a:pos x="connsiteX2" y="connsiteY2"/>
              </a:cxn>
            </a:cxnLst>
            <a:rect l="l" t="t" r="r" b="b"/>
            <a:pathLst>
              <a:path w="2476500" h="1139557">
                <a:moveTo>
                  <a:pt x="0" y="0"/>
                </a:moveTo>
                <a:cubicBezTo>
                  <a:pt x="257175" y="402166"/>
                  <a:pt x="514350" y="804333"/>
                  <a:pt x="927100" y="990600"/>
                </a:cubicBezTo>
                <a:cubicBezTo>
                  <a:pt x="1339850" y="1176867"/>
                  <a:pt x="1908175" y="1147233"/>
                  <a:pt x="2476500" y="1117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AC8B1A4-42B3-4D96-9B50-CAD9982CCBAC}"/>
              </a:ext>
            </a:extLst>
          </p:cNvPr>
          <p:cNvSpPr/>
          <p:nvPr/>
        </p:nvSpPr>
        <p:spPr>
          <a:xfrm>
            <a:off x="6960282" y="5070055"/>
            <a:ext cx="14986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Gnosis</a:t>
            </a:r>
          </a:p>
        </p:txBody>
      </p:sp>
      <p:sp>
        <p:nvSpPr>
          <p:cNvPr id="15" name="Freeform: Shape 14">
            <a:extLst>
              <a:ext uri="{FF2B5EF4-FFF2-40B4-BE49-F238E27FC236}">
                <a16:creationId xmlns:a16="http://schemas.microsoft.com/office/drawing/2014/main" id="{F10BD31A-BF81-492F-9CEE-3254B66BD76C}"/>
              </a:ext>
            </a:extLst>
          </p:cNvPr>
          <p:cNvSpPr/>
          <p:nvPr/>
        </p:nvSpPr>
        <p:spPr>
          <a:xfrm>
            <a:off x="6069236" y="2972769"/>
            <a:ext cx="2095500" cy="1092200"/>
          </a:xfrm>
          <a:custGeom>
            <a:avLst/>
            <a:gdLst>
              <a:gd name="connsiteX0" fmla="*/ 0 w 1358900"/>
              <a:gd name="connsiteY0" fmla="*/ 1092200 h 1092200"/>
              <a:gd name="connsiteX1" fmla="*/ 292100 w 1358900"/>
              <a:gd name="connsiteY1" fmla="*/ 228600 h 1092200"/>
              <a:gd name="connsiteX2" fmla="*/ 1358900 w 1358900"/>
              <a:gd name="connsiteY2" fmla="*/ 0 h 1092200"/>
            </a:gdLst>
            <a:ahLst/>
            <a:cxnLst>
              <a:cxn ang="0">
                <a:pos x="connsiteX0" y="connsiteY0"/>
              </a:cxn>
              <a:cxn ang="0">
                <a:pos x="connsiteX1" y="connsiteY1"/>
              </a:cxn>
              <a:cxn ang="0">
                <a:pos x="connsiteX2" y="connsiteY2"/>
              </a:cxn>
            </a:cxnLst>
            <a:rect l="l" t="t" r="r" b="b"/>
            <a:pathLst>
              <a:path w="1358900" h="1092200">
                <a:moveTo>
                  <a:pt x="0" y="1092200"/>
                </a:moveTo>
                <a:cubicBezTo>
                  <a:pt x="32808" y="751416"/>
                  <a:pt x="65617" y="410633"/>
                  <a:pt x="292100" y="228600"/>
                </a:cubicBezTo>
                <a:cubicBezTo>
                  <a:pt x="518583" y="46567"/>
                  <a:pt x="938741" y="23283"/>
                  <a:pt x="13589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EFAF644-67CF-4867-BEAF-DF046185C86A}"/>
              </a:ext>
            </a:extLst>
          </p:cNvPr>
          <p:cNvSpPr/>
          <p:nvPr/>
        </p:nvSpPr>
        <p:spPr>
          <a:xfrm>
            <a:off x="6367686" y="3924935"/>
            <a:ext cx="14986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Augur</a:t>
            </a:r>
          </a:p>
        </p:txBody>
      </p:sp>
      <p:sp>
        <p:nvSpPr>
          <p:cNvPr id="17" name="Rectangle 16">
            <a:extLst>
              <a:ext uri="{FF2B5EF4-FFF2-40B4-BE49-F238E27FC236}">
                <a16:creationId xmlns:a16="http://schemas.microsoft.com/office/drawing/2014/main" id="{48D66C0E-95CE-4B32-8A65-C54B1F026D35}"/>
              </a:ext>
            </a:extLst>
          </p:cNvPr>
          <p:cNvSpPr/>
          <p:nvPr/>
        </p:nvSpPr>
        <p:spPr>
          <a:xfrm>
            <a:off x="6997672" y="2800985"/>
            <a:ext cx="146121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Amoveo</a:t>
            </a:r>
            <a:endParaRPr lang="en-US" sz="2800" dirty="0"/>
          </a:p>
        </p:txBody>
      </p:sp>
      <p:sp>
        <p:nvSpPr>
          <p:cNvPr id="18" name="Rectangle 17">
            <a:extLst>
              <a:ext uri="{FF2B5EF4-FFF2-40B4-BE49-F238E27FC236}">
                <a16:creationId xmlns:a16="http://schemas.microsoft.com/office/drawing/2014/main" id="{67B90D6B-7479-44F2-B812-3E160308AE70}"/>
              </a:ext>
            </a:extLst>
          </p:cNvPr>
          <p:cNvSpPr/>
          <p:nvPr/>
        </p:nvSpPr>
        <p:spPr>
          <a:xfrm>
            <a:off x="6367686" y="1848319"/>
            <a:ext cx="1709514"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Hivemind</a:t>
            </a:r>
          </a:p>
        </p:txBody>
      </p:sp>
      <p:cxnSp>
        <p:nvCxnSpPr>
          <p:cNvPr id="20" name="Straight Connector 19">
            <a:extLst>
              <a:ext uri="{FF2B5EF4-FFF2-40B4-BE49-F238E27FC236}">
                <a16:creationId xmlns:a16="http://schemas.microsoft.com/office/drawing/2014/main" id="{FC5FAD56-DA36-458D-AE72-DD75831FDC45}"/>
              </a:ext>
            </a:extLst>
          </p:cNvPr>
          <p:cNvCxnSpPr/>
          <p:nvPr/>
        </p:nvCxnSpPr>
        <p:spPr>
          <a:xfrm>
            <a:off x="1193800" y="5943600"/>
            <a:ext cx="732155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9721258-3EF5-4D22-8A8D-035D32F4636E}"/>
              </a:ext>
            </a:extLst>
          </p:cNvPr>
          <p:cNvSpPr txBox="1"/>
          <p:nvPr/>
        </p:nvSpPr>
        <p:spPr>
          <a:xfrm>
            <a:off x="1097373" y="5943600"/>
            <a:ext cx="652743" cy="369332"/>
          </a:xfrm>
          <a:prstGeom prst="rect">
            <a:avLst/>
          </a:prstGeom>
          <a:noFill/>
        </p:spPr>
        <p:txBody>
          <a:bodyPr wrap="none" rtlCol="0">
            <a:spAutoFit/>
          </a:bodyPr>
          <a:lstStyle/>
          <a:p>
            <a:r>
              <a:rPr lang="en-US" dirty="0"/>
              <a:t>2014</a:t>
            </a:r>
          </a:p>
        </p:txBody>
      </p:sp>
      <p:sp>
        <p:nvSpPr>
          <p:cNvPr id="22" name="TextBox 21">
            <a:extLst>
              <a:ext uri="{FF2B5EF4-FFF2-40B4-BE49-F238E27FC236}">
                <a16:creationId xmlns:a16="http://schemas.microsoft.com/office/drawing/2014/main" id="{7D3CE157-1105-4B58-A8B7-1AFCF3C1EE69}"/>
              </a:ext>
            </a:extLst>
          </p:cNvPr>
          <p:cNvSpPr txBox="1"/>
          <p:nvPr/>
        </p:nvSpPr>
        <p:spPr>
          <a:xfrm>
            <a:off x="2885458" y="5943600"/>
            <a:ext cx="652743" cy="369332"/>
          </a:xfrm>
          <a:prstGeom prst="rect">
            <a:avLst/>
          </a:prstGeom>
          <a:noFill/>
        </p:spPr>
        <p:txBody>
          <a:bodyPr wrap="none" rtlCol="0">
            <a:spAutoFit/>
          </a:bodyPr>
          <a:lstStyle/>
          <a:p>
            <a:r>
              <a:rPr lang="en-US" dirty="0"/>
              <a:t>2015</a:t>
            </a:r>
          </a:p>
        </p:txBody>
      </p:sp>
      <p:sp>
        <p:nvSpPr>
          <p:cNvPr id="23" name="TextBox 22">
            <a:extLst>
              <a:ext uri="{FF2B5EF4-FFF2-40B4-BE49-F238E27FC236}">
                <a16:creationId xmlns:a16="http://schemas.microsoft.com/office/drawing/2014/main" id="{32BE71F8-D453-44F5-BC3A-93AF42338C4F}"/>
              </a:ext>
            </a:extLst>
          </p:cNvPr>
          <p:cNvSpPr txBox="1"/>
          <p:nvPr/>
        </p:nvSpPr>
        <p:spPr>
          <a:xfrm>
            <a:off x="4478001" y="5952289"/>
            <a:ext cx="652743" cy="369332"/>
          </a:xfrm>
          <a:prstGeom prst="rect">
            <a:avLst/>
          </a:prstGeom>
          <a:noFill/>
        </p:spPr>
        <p:txBody>
          <a:bodyPr wrap="none" rtlCol="0">
            <a:spAutoFit/>
          </a:bodyPr>
          <a:lstStyle/>
          <a:p>
            <a:r>
              <a:rPr lang="en-US" dirty="0"/>
              <a:t>2016</a:t>
            </a:r>
          </a:p>
        </p:txBody>
      </p:sp>
      <p:sp>
        <p:nvSpPr>
          <p:cNvPr id="24" name="TextBox 23">
            <a:extLst>
              <a:ext uri="{FF2B5EF4-FFF2-40B4-BE49-F238E27FC236}">
                <a16:creationId xmlns:a16="http://schemas.microsoft.com/office/drawing/2014/main" id="{10B488C3-C0AD-419E-AC56-4153810BFA44}"/>
              </a:ext>
            </a:extLst>
          </p:cNvPr>
          <p:cNvSpPr txBox="1"/>
          <p:nvPr/>
        </p:nvSpPr>
        <p:spPr>
          <a:xfrm>
            <a:off x="5951761" y="5965405"/>
            <a:ext cx="652743" cy="369332"/>
          </a:xfrm>
          <a:prstGeom prst="rect">
            <a:avLst/>
          </a:prstGeom>
          <a:noFill/>
        </p:spPr>
        <p:txBody>
          <a:bodyPr wrap="none" rtlCol="0">
            <a:spAutoFit/>
          </a:bodyPr>
          <a:lstStyle/>
          <a:p>
            <a:r>
              <a:rPr lang="en-US" dirty="0"/>
              <a:t>2017</a:t>
            </a:r>
          </a:p>
        </p:txBody>
      </p:sp>
      <p:sp>
        <p:nvSpPr>
          <p:cNvPr id="25" name="TextBox 24">
            <a:extLst>
              <a:ext uri="{FF2B5EF4-FFF2-40B4-BE49-F238E27FC236}">
                <a16:creationId xmlns:a16="http://schemas.microsoft.com/office/drawing/2014/main" id="{3C7B205D-76E7-4C8C-B528-5856A09E0193}"/>
              </a:ext>
            </a:extLst>
          </p:cNvPr>
          <p:cNvSpPr txBox="1"/>
          <p:nvPr/>
        </p:nvSpPr>
        <p:spPr>
          <a:xfrm>
            <a:off x="7293628" y="6000234"/>
            <a:ext cx="652743" cy="369332"/>
          </a:xfrm>
          <a:prstGeom prst="rect">
            <a:avLst/>
          </a:prstGeom>
          <a:noFill/>
        </p:spPr>
        <p:txBody>
          <a:bodyPr wrap="none" rtlCol="0">
            <a:spAutoFit/>
          </a:bodyPr>
          <a:lstStyle/>
          <a:p>
            <a:r>
              <a:rPr lang="en-US" dirty="0"/>
              <a:t>2018</a:t>
            </a:r>
          </a:p>
        </p:txBody>
      </p:sp>
    </p:spTree>
    <p:extLst>
      <p:ext uri="{BB962C8B-B14F-4D97-AF65-F5344CB8AC3E}">
        <p14:creationId xmlns:p14="http://schemas.microsoft.com/office/powerpoint/2010/main" val="3792065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A5CB6-DD5B-4530-A680-254CB31037EA}"/>
              </a:ext>
            </a:extLst>
          </p:cNvPr>
          <p:cNvSpPr>
            <a:spLocks noGrp="1"/>
          </p:cNvSpPr>
          <p:nvPr>
            <p:ph type="title"/>
          </p:nvPr>
        </p:nvSpPr>
        <p:spPr>
          <a:xfrm>
            <a:off x="628650" y="365127"/>
            <a:ext cx="7886700" cy="949324"/>
          </a:xfrm>
        </p:spPr>
        <p:txBody>
          <a:bodyPr/>
          <a:lstStyle/>
          <a:p>
            <a:r>
              <a:rPr lang="en-US" dirty="0"/>
              <a:t>Multiple Implementations</a:t>
            </a:r>
          </a:p>
        </p:txBody>
      </p:sp>
      <p:sp>
        <p:nvSpPr>
          <p:cNvPr id="4" name="Footer Placeholder 3">
            <a:extLst>
              <a:ext uri="{FF2B5EF4-FFF2-40B4-BE49-F238E27FC236}">
                <a16:creationId xmlns:a16="http://schemas.microsoft.com/office/drawing/2014/main" id="{0B0485CC-357A-48C5-845F-12ED20BA1920}"/>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89E58A62-F380-46C7-805B-5F257EFCF9B6}"/>
              </a:ext>
            </a:extLst>
          </p:cNvPr>
          <p:cNvSpPr>
            <a:spLocks noGrp="1"/>
          </p:cNvSpPr>
          <p:nvPr>
            <p:ph type="sldNum" sz="quarter" idx="12"/>
          </p:nvPr>
        </p:nvSpPr>
        <p:spPr/>
        <p:txBody>
          <a:bodyPr/>
          <a:lstStyle/>
          <a:p>
            <a:fld id="{1A10F235-9555-41B0-B8E9-2A55BD748559}" type="slidenum">
              <a:rPr lang="en-US" smtClean="0"/>
              <a:t>14</a:t>
            </a:fld>
            <a:endParaRPr lang="en-US"/>
          </a:p>
        </p:txBody>
      </p:sp>
      <p:sp>
        <p:nvSpPr>
          <p:cNvPr id="8" name="Freeform: Shape 7">
            <a:extLst>
              <a:ext uri="{FF2B5EF4-FFF2-40B4-BE49-F238E27FC236}">
                <a16:creationId xmlns:a16="http://schemas.microsoft.com/office/drawing/2014/main" id="{655B3E4A-5DD1-45C9-B495-EC93EB314BC2}"/>
              </a:ext>
            </a:extLst>
          </p:cNvPr>
          <p:cNvSpPr/>
          <p:nvPr/>
        </p:nvSpPr>
        <p:spPr>
          <a:xfrm>
            <a:off x="1384300" y="2057400"/>
            <a:ext cx="6273800" cy="1790700"/>
          </a:xfrm>
          <a:custGeom>
            <a:avLst/>
            <a:gdLst>
              <a:gd name="connsiteX0" fmla="*/ 0 w 6273800"/>
              <a:gd name="connsiteY0" fmla="*/ 1790700 h 1790700"/>
              <a:gd name="connsiteX1" fmla="*/ 2336800 w 6273800"/>
              <a:gd name="connsiteY1" fmla="*/ 520700 h 1790700"/>
              <a:gd name="connsiteX2" fmla="*/ 6273800 w 6273800"/>
              <a:gd name="connsiteY2" fmla="*/ 0 h 1790700"/>
            </a:gdLst>
            <a:ahLst/>
            <a:cxnLst>
              <a:cxn ang="0">
                <a:pos x="connsiteX0" y="connsiteY0"/>
              </a:cxn>
              <a:cxn ang="0">
                <a:pos x="connsiteX1" y="connsiteY1"/>
              </a:cxn>
              <a:cxn ang="0">
                <a:pos x="connsiteX2" y="connsiteY2"/>
              </a:cxn>
            </a:cxnLst>
            <a:rect l="l" t="t" r="r" b="b"/>
            <a:pathLst>
              <a:path w="6273800" h="1790700">
                <a:moveTo>
                  <a:pt x="0" y="1790700"/>
                </a:moveTo>
                <a:cubicBezTo>
                  <a:pt x="645583" y="1304925"/>
                  <a:pt x="1291167" y="819150"/>
                  <a:pt x="2336800" y="520700"/>
                </a:cubicBezTo>
                <a:cubicBezTo>
                  <a:pt x="3382433" y="222250"/>
                  <a:pt x="5640917" y="88900"/>
                  <a:pt x="62738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E1214F7-0A24-406E-AF54-1075C26187A3}"/>
              </a:ext>
            </a:extLst>
          </p:cNvPr>
          <p:cNvSpPr/>
          <p:nvPr/>
        </p:nvSpPr>
        <p:spPr>
          <a:xfrm>
            <a:off x="665163" y="3568700"/>
            <a:ext cx="1662766"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Truthcoin</a:t>
            </a:r>
            <a:endParaRPr lang="en-US" sz="2800" dirty="0"/>
          </a:p>
        </p:txBody>
      </p:sp>
      <p:sp>
        <p:nvSpPr>
          <p:cNvPr id="11" name="Freeform: Shape 10">
            <a:extLst>
              <a:ext uri="{FF2B5EF4-FFF2-40B4-BE49-F238E27FC236}">
                <a16:creationId xmlns:a16="http://schemas.microsoft.com/office/drawing/2014/main" id="{63085AAA-DAD7-4736-8A9D-88703301B813}"/>
              </a:ext>
            </a:extLst>
          </p:cNvPr>
          <p:cNvSpPr/>
          <p:nvPr/>
        </p:nvSpPr>
        <p:spPr>
          <a:xfrm>
            <a:off x="2616200" y="3035300"/>
            <a:ext cx="5003800" cy="1092200"/>
          </a:xfrm>
          <a:custGeom>
            <a:avLst/>
            <a:gdLst>
              <a:gd name="connsiteX0" fmla="*/ 0 w 5003800"/>
              <a:gd name="connsiteY0" fmla="*/ 0 h 1092200"/>
              <a:gd name="connsiteX1" fmla="*/ 914400 w 5003800"/>
              <a:gd name="connsiteY1" fmla="*/ 838200 h 1092200"/>
              <a:gd name="connsiteX2" fmla="*/ 2311400 w 5003800"/>
              <a:gd name="connsiteY2" fmla="*/ 1016000 h 1092200"/>
              <a:gd name="connsiteX3" fmla="*/ 5003800 w 5003800"/>
              <a:gd name="connsiteY3" fmla="*/ 1092200 h 1092200"/>
            </a:gdLst>
            <a:ahLst/>
            <a:cxnLst>
              <a:cxn ang="0">
                <a:pos x="connsiteX0" y="connsiteY0"/>
              </a:cxn>
              <a:cxn ang="0">
                <a:pos x="connsiteX1" y="connsiteY1"/>
              </a:cxn>
              <a:cxn ang="0">
                <a:pos x="connsiteX2" y="connsiteY2"/>
              </a:cxn>
              <a:cxn ang="0">
                <a:pos x="connsiteX3" y="connsiteY3"/>
              </a:cxn>
            </a:cxnLst>
            <a:rect l="l" t="t" r="r" b="b"/>
            <a:pathLst>
              <a:path w="5003800" h="1092200">
                <a:moveTo>
                  <a:pt x="0" y="0"/>
                </a:moveTo>
                <a:cubicBezTo>
                  <a:pt x="264583" y="334433"/>
                  <a:pt x="529167" y="668867"/>
                  <a:pt x="914400" y="838200"/>
                </a:cubicBezTo>
                <a:cubicBezTo>
                  <a:pt x="1299633" y="1007533"/>
                  <a:pt x="1629833" y="973667"/>
                  <a:pt x="2311400" y="1016000"/>
                </a:cubicBezTo>
                <a:cubicBezTo>
                  <a:pt x="2992967" y="1058333"/>
                  <a:pt x="3998383" y="1075266"/>
                  <a:pt x="5003800" y="10922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0BC3165-7DAF-4860-95BF-26C05FDF086F}"/>
              </a:ext>
            </a:extLst>
          </p:cNvPr>
          <p:cNvSpPr/>
          <p:nvPr/>
        </p:nvSpPr>
        <p:spPr>
          <a:xfrm>
            <a:off x="4334652" y="4035420"/>
            <a:ext cx="2781300" cy="1235495"/>
          </a:xfrm>
          <a:custGeom>
            <a:avLst/>
            <a:gdLst>
              <a:gd name="connsiteX0" fmla="*/ 0 w 2476500"/>
              <a:gd name="connsiteY0" fmla="*/ 0 h 1139557"/>
              <a:gd name="connsiteX1" fmla="*/ 927100 w 2476500"/>
              <a:gd name="connsiteY1" fmla="*/ 990600 h 1139557"/>
              <a:gd name="connsiteX2" fmla="*/ 2476500 w 2476500"/>
              <a:gd name="connsiteY2" fmla="*/ 1117600 h 1139557"/>
            </a:gdLst>
            <a:ahLst/>
            <a:cxnLst>
              <a:cxn ang="0">
                <a:pos x="connsiteX0" y="connsiteY0"/>
              </a:cxn>
              <a:cxn ang="0">
                <a:pos x="connsiteX1" y="connsiteY1"/>
              </a:cxn>
              <a:cxn ang="0">
                <a:pos x="connsiteX2" y="connsiteY2"/>
              </a:cxn>
            </a:cxnLst>
            <a:rect l="l" t="t" r="r" b="b"/>
            <a:pathLst>
              <a:path w="2476500" h="1139557">
                <a:moveTo>
                  <a:pt x="0" y="0"/>
                </a:moveTo>
                <a:cubicBezTo>
                  <a:pt x="257175" y="402166"/>
                  <a:pt x="514350" y="804333"/>
                  <a:pt x="927100" y="990600"/>
                </a:cubicBezTo>
                <a:cubicBezTo>
                  <a:pt x="1339850" y="1176867"/>
                  <a:pt x="1908175" y="1147233"/>
                  <a:pt x="2476500" y="1117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AC8B1A4-42B3-4D96-9B50-CAD9982CCBAC}"/>
              </a:ext>
            </a:extLst>
          </p:cNvPr>
          <p:cNvSpPr/>
          <p:nvPr/>
        </p:nvSpPr>
        <p:spPr>
          <a:xfrm>
            <a:off x="6960282" y="5070055"/>
            <a:ext cx="14986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Gnosis</a:t>
            </a:r>
          </a:p>
        </p:txBody>
      </p:sp>
      <p:sp>
        <p:nvSpPr>
          <p:cNvPr id="15" name="Freeform: Shape 14">
            <a:extLst>
              <a:ext uri="{FF2B5EF4-FFF2-40B4-BE49-F238E27FC236}">
                <a16:creationId xmlns:a16="http://schemas.microsoft.com/office/drawing/2014/main" id="{F10BD31A-BF81-492F-9CEE-3254B66BD76C}"/>
              </a:ext>
            </a:extLst>
          </p:cNvPr>
          <p:cNvSpPr/>
          <p:nvPr/>
        </p:nvSpPr>
        <p:spPr>
          <a:xfrm>
            <a:off x="6069236" y="2972769"/>
            <a:ext cx="2095500" cy="1092200"/>
          </a:xfrm>
          <a:custGeom>
            <a:avLst/>
            <a:gdLst>
              <a:gd name="connsiteX0" fmla="*/ 0 w 1358900"/>
              <a:gd name="connsiteY0" fmla="*/ 1092200 h 1092200"/>
              <a:gd name="connsiteX1" fmla="*/ 292100 w 1358900"/>
              <a:gd name="connsiteY1" fmla="*/ 228600 h 1092200"/>
              <a:gd name="connsiteX2" fmla="*/ 1358900 w 1358900"/>
              <a:gd name="connsiteY2" fmla="*/ 0 h 1092200"/>
            </a:gdLst>
            <a:ahLst/>
            <a:cxnLst>
              <a:cxn ang="0">
                <a:pos x="connsiteX0" y="connsiteY0"/>
              </a:cxn>
              <a:cxn ang="0">
                <a:pos x="connsiteX1" y="connsiteY1"/>
              </a:cxn>
              <a:cxn ang="0">
                <a:pos x="connsiteX2" y="connsiteY2"/>
              </a:cxn>
            </a:cxnLst>
            <a:rect l="l" t="t" r="r" b="b"/>
            <a:pathLst>
              <a:path w="1358900" h="1092200">
                <a:moveTo>
                  <a:pt x="0" y="1092200"/>
                </a:moveTo>
                <a:cubicBezTo>
                  <a:pt x="32808" y="751416"/>
                  <a:pt x="65617" y="410633"/>
                  <a:pt x="292100" y="228600"/>
                </a:cubicBezTo>
                <a:cubicBezTo>
                  <a:pt x="518583" y="46567"/>
                  <a:pt x="938741" y="23283"/>
                  <a:pt x="135890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EFAF644-67CF-4867-BEAF-DF046185C86A}"/>
              </a:ext>
            </a:extLst>
          </p:cNvPr>
          <p:cNvSpPr/>
          <p:nvPr/>
        </p:nvSpPr>
        <p:spPr>
          <a:xfrm>
            <a:off x="6367686" y="3924935"/>
            <a:ext cx="149860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Augur</a:t>
            </a:r>
          </a:p>
        </p:txBody>
      </p:sp>
      <p:sp>
        <p:nvSpPr>
          <p:cNvPr id="17" name="Rectangle 16">
            <a:extLst>
              <a:ext uri="{FF2B5EF4-FFF2-40B4-BE49-F238E27FC236}">
                <a16:creationId xmlns:a16="http://schemas.microsoft.com/office/drawing/2014/main" id="{48D66C0E-95CE-4B32-8A65-C54B1F026D35}"/>
              </a:ext>
            </a:extLst>
          </p:cNvPr>
          <p:cNvSpPr/>
          <p:nvPr/>
        </p:nvSpPr>
        <p:spPr>
          <a:xfrm>
            <a:off x="6997672" y="2800985"/>
            <a:ext cx="1461210" cy="43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t>Amoveo</a:t>
            </a:r>
            <a:endParaRPr lang="en-US" sz="2800" dirty="0"/>
          </a:p>
        </p:txBody>
      </p:sp>
      <p:sp>
        <p:nvSpPr>
          <p:cNvPr id="18" name="Rectangle 17">
            <a:extLst>
              <a:ext uri="{FF2B5EF4-FFF2-40B4-BE49-F238E27FC236}">
                <a16:creationId xmlns:a16="http://schemas.microsoft.com/office/drawing/2014/main" id="{67B90D6B-7479-44F2-B812-3E160308AE70}"/>
              </a:ext>
            </a:extLst>
          </p:cNvPr>
          <p:cNvSpPr/>
          <p:nvPr/>
        </p:nvSpPr>
        <p:spPr>
          <a:xfrm>
            <a:off x="6367686" y="1848319"/>
            <a:ext cx="1709514" cy="4318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Hivemind</a:t>
            </a:r>
          </a:p>
        </p:txBody>
      </p:sp>
      <p:cxnSp>
        <p:nvCxnSpPr>
          <p:cNvPr id="20" name="Straight Connector 19">
            <a:extLst>
              <a:ext uri="{FF2B5EF4-FFF2-40B4-BE49-F238E27FC236}">
                <a16:creationId xmlns:a16="http://schemas.microsoft.com/office/drawing/2014/main" id="{FC5FAD56-DA36-458D-AE72-DD75831FDC45}"/>
              </a:ext>
            </a:extLst>
          </p:cNvPr>
          <p:cNvCxnSpPr/>
          <p:nvPr/>
        </p:nvCxnSpPr>
        <p:spPr>
          <a:xfrm>
            <a:off x="1193800" y="5943600"/>
            <a:ext cx="732155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9721258-3EF5-4D22-8A8D-035D32F4636E}"/>
              </a:ext>
            </a:extLst>
          </p:cNvPr>
          <p:cNvSpPr txBox="1"/>
          <p:nvPr/>
        </p:nvSpPr>
        <p:spPr>
          <a:xfrm>
            <a:off x="1097373" y="5943600"/>
            <a:ext cx="652743" cy="369332"/>
          </a:xfrm>
          <a:prstGeom prst="rect">
            <a:avLst/>
          </a:prstGeom>
          <a:noFill/>
        </p:spPr>
        <p:txBody>
          <a:bodyPr wrap="none" rtlCol="0">
            <a:spAutoFit/>
          </a:bodyPr>
          <a:lstStyle/>
          <a:p>
            <a:r>
              <a:rPr lang="en-US" dirty="0"/>
              <a:t>2014</a:t>
            </a:r>
          </a:p>
        </p:txBody>
      </p:sp>
      <p:sp>
        <p:nvSpPr>
          <p:cNvPr id="22" name="TextBox 21">
            <a:extLst>
              <a:ext uri="{FF2B5EF4-FFF2-40B4-BE49-F238E27FC236}">
                <a16:creationId xmlns:a16="http://schemas.microsoft.com/office/drawing/2014/main" id="{7D3CE157-1105-4B58-A8B7-1AFCF3C1EE69}"/>
              </a:ext>
            </a:extLst>
          </p:cNvPr>
          <p:cNvSpPr txBox="1"/>
          <p:nvPr/>
        </p:nvSpPr>
        <p:spPr>
          <a:xfrm>
            <a:off x="2885458" y="5943600"/>
            <a:ext cx="652743" cy="369332"/>
          </a:xfrm>
          <a:prstGeom prst="rect">
            <a:avLst/>
          </a:prstGeom>
          <a:noFill/>
        </p:spPr>
        <p:txBody>
          <a:bodyPr wrap="none" rtlCol="0">
            <a:spAutoFit/>
          </a:bodyPr>
          <a:lstStyle/>
          <a:p>
            <a:r>
              <a:rPr lang="en-US" dirty="0"/>
              <a:t>2015</a:t>
            </a:r>
          </a:p>
        </p:txBody>
      </p:sp>
      <p:sp>
        <p:nvSpPr>
          <p:cNvPr id="23" name="TextBox 22">
            <a:extLst>
              <a:ext uri="{FF2B5EF4-FFF2-40B4-BE49-F238E27FC236}">
                <a16:creationId xmlns:a16="http://schemas.microsoft.com/office/drawing/2014/main" id="{32BE71F8-D453-44F5-BC3A-93AF42338C4F}"/>
              </a:ext>
            </a:extLst>
          </p:cNvPr>
          <p:cNvSpPr txBox="1"/>
          <p:nvPr/>
        </p:nvSpPr>
        <p:spPr>
          <a:xfrm>
            <a:off x="4478001" y="5952289"/>
            <a:ext cx="652743" cy="369332"/>
          </a:xfrm>
          <a:prstGeom prst="rect">
            <a:avLst/>
          </a:prstGeom>
          <a:noFill/>
        </p:spPr>
        <p:txBody>
          <a:bodyPr wrap="none" rtlCol="0">
            <a:spAutoFit/>
          </a:bodyPr>
          <a:lstStyle/>
          <a:p>
            <a:r>
              <a:rPr lang="en-US" dirty="0"/>
              <a:t>2016</a:t>
            </a:r>
          </a:p>
        </p:txBody>
      </p:sp>
      <p:sp>
        <p:nvSpPr>
          <p:cNvPr id="24" name="TextBox 23">
            <a:extLst>
              <a:ext uri="{FF2B5EF4-FFF2-40B4-BE49-F238E27FC236}">
                <a16:creationId xmlns:a16="http://schemas.microsoft.com/office/drawing/2014/main" id="{10B488C3-C0AD-419E-AC56-4153810BFA44}"/>
              </a:ext>
            </a:extLst>
          </p:cNvPr>
          <p:cNvSpPr txBox="1"/>
          <p:nvPr/>
        </p:nvSpPr>
        <p:spPr>
          <a:xfrm>
            <a:off x="5951761" y="5965405"/>
            <a:ext cx="652743" cy="369332"/>
          </a:xfrm>
          <a:prstGeom prst="rect">
            <a:avLst/>
          </a:prstGeom>
          <a:noFill/>
        </p:spPr>
        <p:txBody>
          <a:bodyPr wrap="none" rtlCol="0">
            <a:spAutoFit/>
          </a:bodyPr>
          <a:lstStyle/>
          <a:p>
            <a:r>
              <a:rPr lang="en-US" dirty="0"/>
              <a:t>2017</a:t>
            </a:r>
          </a:p>
        </p:txBody>
      </p:sp>
      <p:sp>
        <p:nvSpPr>
          <p:cNvPr id="25" name="TextBox 24">
            <a:extLst>
              <a:ext uri="{FF2B5EF4-FFF2-40B4-BE49-F238E27FC236}">
                <a16:creationId xmlns:a16="http://schemas.microsoft.com/office/drawing/2014/main" id="{3C7B205D-76E7-4C8C-B528-5856A09E0193}"/>
              </a:ext>
            </a:extLst>
          </p:cNvPr>
          <p:cNvSpPr txBox="1"/>
          <p:nvPr/>
        </p:nvSpPr>
        <p:spPr>
          <a:xfrm>
            <a:off x="7293628" y="6000234"/>
            <a:ext cx="652743" cy="369332"/>
          </a:xfrm>
          <a:prstGeom prst="rect">
            <a:avLst/>
          </a:prstGeom>
          <a:noFill/>
        </p:spPr>
        <p:txBody>
          <a:bodyPr wrap="none" rtlCol="0">
            <a:spAutoFit/>
          </a:bodyPr>
          <a:lstStyle/>
          <a:p>
            <a:r>
              <a:rPr lang="en-US" dirty="0"/>
              <a:t>2018</a:t>
            </a:r>
          </a:p>
        </p:txBody>
      </p:sp>
    </p:spTree>
    <p:extLst>
      <p:ext uri="{BB962C8B-B14F-4D97-AF65-F5344CB8AC3E}">
        <p14:creationId xmlns:p14="http://schemas.microsoft.com/office/powerpoint/2010/main" val="3060671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C05B-3B14-4D40-A16B-1A0709B1BD5B}"/>
              </a:ext>
            </a:extLst>
          </p:cNvPr>
          <p:cNvSpPr>
            <a:spLocks noGrp="1"/>
          </p:cNvSpPr>
          <p:nvPr>
            <p:ph type="title"/>
          </p:nvPr>
        </p:nvSpPr>
        <p:spPr/>
        <p:txBody>
          <a:bodyPr/>
          <a:lstStyle/>
          <a:p>
            <a:r>
              <a:rPr lang="en-US" dirty="0"/>
              <a:t>Screenshot 1</a:t>
            </a:r>
          </a:p>
        </p:txBody>
      </p:sp>
      <p:sp>
        <p:nvSpPr>
          <p:cNvPr id="4" name="Footer Placeholder 3">
            <a:extLst>
              <a:ext uri="{FF2B5EF4-FFF2-40B4-BE49-F238E27FC236}">
                <a16:creationId xmlns:a16="http://schemas.microsoft.com/office/drawing/2014/main" id="{E62E5DB9-36BD-4E00-87B5-FE4AA677006C}"/>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3F39AD8F-4075-4A0A-9336-D028CC25EE77}"/>
              </a:ext>
            </a:extLst>
          </p:cNvPr>
          <p:cNvSpPr>
            <a:spLocks noGrp="1"/>
          </p:cNvSpPr>
          <p:nvPr>
            <p:ph type="sldNum" sz="quarter" idx="12"/>
          </p:nvPr>
        </p:nvSpPr>
        <p:spPr/>
        <p:txBody>
          <a:bodyPr/>
          <a:lstStyle/>
          <a:p>
            <a:fld id="{1A10F235-9555-41B0-B8E9-2A55BD748559}" type="slidenum">
              <a:rPr lang="en-US" smtClean="0"/>
              <a:t>15</a:t>
            </a:fld>
            <a:endParaRPr lang="en-US"/>
          </a:p>
        </p:txBody>
      </p:sp>
      <p:pic>
        <p:nvPicPr>
          <p:cNvPr id="7" name="Picture 6" descr="A screenshot of a cell phone&#10;&#10;Description automatically generated">
            <a:extLst>
              <a:ext uri="{FF2B5EF4-FFF2-40B4-BE49-F238E27FC236}">
                <a16:creationId xmlns:a16="http://schemas.microsoft.com/office/drawing/2014/main" id="{206F9B8E-0EE5-463A-88DC-C3D0B4AAE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8034"/>
            <a:ext cx="9144000" cy="6521932"/>
          </a:xfrm>
          <a:prstGeom prst="rect">
            <a:avLst/>
          </a:prstGeom>
        </p:spPr>
      </p:pic>
    </p:spTree>
    <p:extLst>
      <p:ext uri="{BB962C8B-B14F-4D97-AF65-F5344CB8AC3E}">
        <p14:creationId xmlns:p14="http://schemas.microsoft.com/office/powerpoint/2010/main" val="2217542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C05B-3B14-4D40-A16B-1A0709B1BD5B}"/>
              </a:ext>
            </a:extLst>
          </p:cNvPr>
          <p:cNvSpPr>
            <a:spLocks noGrp="1"/>
          </p:cNvSpPr>
          <p:nvPr>
            <p:ph type="title"/>
          </p:nvPr>
        </p:nvSpPr>
        <p:spPr/>
        <p:txBody>
          <a:bodyPr/>
          <a:lstStyle/>
          <a:p>
            <a:r>
              <a:rPr lang="en-US" dirty="0"/>
              <a:t>Screenshot 2</a:t>
            </a:r>
          </a:p>
        </p:txBody>
      </p:sp>
      <p:sp>
        <p:nvSpPr>
          <p:cNvPr id="4" name="Footer Placeholder 3">
            <a:extLst>
              <a:ext uri="{FF2B5EF4-FFF2-40B4-BE49-F238E27FC236}">
                <a16:creationId xmlns:a16="http://schemas.microsoft.com/office/drawing/2014/main" id="{E62E5DB9-36BD-4E00-87B5-FE4AA677006C}"/>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3F39AD8F-4075-4A0A-9336-D028CC25EE77}"/>
              </a:ext>
            </a:extLst>
          </p:cNvPr>
          <p:cNvSpPr>
            <a:spLocks noGrp="1"/>
          </p:cNvSpPr>
          <p:nvPr>
            <p:ph type="sldNum" sz="quarter" idx="12"/>
          </p:nvPr>
        </p:nvSpPr>
        <p:spPr/>
        <p:txBody>
          <a:bodyPr/>
          <a:lstStyle/>
          <a:p>
            <a:fld id="{1A10F235-9555-41B0-B8E9-2A55BD748559}" type="slidenum">
              <a:rPr lang="en-US" smtClean="0"/>
              <a:t>16</a:t>
            </a:fld>
            <a:endParaRPr lang="en-US"/>
          </a:p>
        </p:txBody>
      </p:sp>
      <p:pic>
        <p:nvPicPr>
          <p:cNvPr id="7" name="Picture 6" descr="A screenshot of a social media post&#10;&#10;Description automatically generated">
            <a:extLst>
              <a:ext uri="{FF2B5EF4-FFF2-40B4-BE49-F238E27FC236}">
                <a16:creationId xmlns:a16="http://schemas.microsoft.com/office/drawing/2014/main" id="{59C01B06-2D30-439F-9D44-87A4A512A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522"/>
            <a:ext cx="9144000" cy="6722955"/>
          </a:xfrm>
          <a:prstGeom prst="rect">
            <a:avLst/>
          </a:prstGeom>
        </p:spPr>
      </p:pic>
    </p:spTree>
    <p:extLst>
      <p:ext uri="{BB962C8B-B14F-4D97-AF65-F5344CB8AC3E}">
        <p14:creationId xmlns:p14="http://schemas.microsoft.com/office/powerpoint/2010/main" val="2402329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2C05B-3B14-4D40-A16B-1A0709B1BD5B}"/>
              </a:ext>
            </a:extLst>
          </p:cNvPr>
          <p:cNvSpPr>
            <a:spLocks noGrp="1"/>
          </p:cNvSpPr>
          <p:nvPr>
            <p:ph type="title"/>
          </p:nvPr>
        </p:nvSpPr>
        <p:spPr/>
        <p:txBody>
          <a:bodyPr/>
          <a:lstStyle/>
          <a:p>
            <a:r>
              <a:rPr lang="en-US" dirty="0"/>
              <a:t>Screenshot 3</a:t>
            </a:r>
          </a:p>
        </p:txBody>
      </p:sp>
      <p:pic>
        <p:nvPicPr>
          <p:cNvPr id="9" name="Content Placeholder 8" descr="A screenshot of a cell phone&#10;&#10;Description automatically generated">
            <a:extLst>
              <a:ext uri="{FF2B5EF4-FFF2-40B4-BE49-F238E27FC236}">
                <a16:creationId xmlns:a16="http://schemas.microsoft.com/office/drawing/2014/main" id="{D218DD27-9D08-4B56-89F1-0BB2E62B2C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067" y="0"/>
            <a:ext cx="8885866" cy="6835942"/>
          </a:xfrm>
        </p:spPr>
      </p:pic>
      <p:sp>
        <p:nvSpPr>
          <p:cNvPr id="4" name="Footer Placeholder 3">
            <a:extLst>
              <a:ext uri="{FF2B5EF4-FFF2-40B4-BE49-F238E27FC236}">
                <a16:creationId xmlns:a16="http://schemas.microsoft.com/office/drawing/2014/main" id="{E62E5DB9-36BD-4E00-87B5-FE4AA677006C}"/>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3F39AD8F-4075-4A0A-9336-D028CC25EE77}"/>
              </a:ext>
            </a:extLst>
          </p:cNvPr>
          <p:cNvSpPr>
            <a:spLocks noGrp="1"/>
          </p:cNvSpPr>
          <p:nvPr>
            <p:ph type="sldNum" sz="quarter" idx="12"/>
          </p:nvPr>
        </p:nvSpPr>
        <p:spPr/>
        <p:txBody>
          <a:bodyPr/>
          <a:lstStyle/>
          <a:p>
            <a:fld id="{1A10F235-9555-41B0-B8E9-2A55BD748559}" type="slidenum">
              <a:rPr lang="en-US" smtClean="0"/>
              <a:t>17</a:t>
            </a:fld>
            <a:endParaRPr lang="en-US"/>
          </a:p>
        </p:txBody>
      </p:sp>
    </p:spTree>
    <p:extLst>
      <p:ext uri="{BB962C8B-B14F-4D97-AF65-F5344CB8AC3E}">
        <p14:creationId xmlns:p14="http://schemas.microsoft.com/office/powerpoint/2010/main" val="1461476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000EB-E653-415D-B7E1-E856D9BDC64D}"/>
              </a:ext>
            </a:extLst>
          </p:cNvPr>
          <p:cNvSpPr>
            <a:spLocks noGrp="1"/>
          </p:cNvSpPr>
          <p:nvPr>
            <p:ph type="title"/>
          </p:nvPr>
        </p:nvSpPr>
        <p:spPr/>
        <p:txBody>
          <a:bodyPr/>
          <a:lstStyle/>
          <a:p>
            <a:r>
              <a:rPr lang="en-US" dirty="0"/>
              <a:t>Background Knowledge</a:t>
            </a:r>
          </a:p>
        </p:txBody>
      </p:sp>
      <p:sp>
        <p:nvSpPr>
          <p:cNvPr id="3" name="Content Placeholder 2">
            <a:extLst>
              <a:ext uri="{FF2B5EF4-FFF2-40B4-BE49-F238E27FC236}">
                <a16:creationId xmlns:a16="http://schemas.microsoft.com/office/drawing/2014/main" id="{595FC7F3-7796-4EFE-B058-1C5A2CFFF313}"/>
              </a:ext>
            </a:extLst>
          </p:cNvPr>
          <p:cNvSpPr>
            <a:spLocks noGrp="1"/>
          </p:cNvSpPr>
          <p:nvPr>
            <p:ph idx="1"/>
          </p:nvPr>
        </p:nvSpPr>
        <p:spPr/>
        <p:txBody>
          <a:bodyPr/>
          <a:lstStyle/>
          <a:p>
            <a:pPr marL="514350" indent="-514350">
              <a:buFont typeface="+mj-lt"/>
              <a:buAutoNum type="arabicPeriod"/>
            </a:pPr>
            <a:r>
              <a:rPr lang="en-US" dirty="0"/>
              <a:t>Idea has intellectual history.</a:t>
            </a:r>
          </a:p>
          <a:p>
            <a:pPr marL="514350" indent="-514350">
              <a:buFont typeface="+mj-lt"/>
              <a:buAutoNum type="arabicPeriod"/>
            </a:pPr>
            <a:r>
              <a:rPr lang="en-US" dirty="0"/>
              <a:t>(At least) one decent project exists.</a:t>
            </a:r>
          </a:p>
          <a:p>
            <a:pPr marL="514350" indent="-514350">
              <a:buFont typeface="+mj-lt"/>
              <a:buAutoNum type="arabicPeriod"/>
            </a:pPr>
            <a:r>
              <a:rPr lang="en-US" dirty="0"/>
              <a:t>No ICO, No Utility Token</a:t>
            </a:r>
          </a:p>
          <a:p>
            <a:pPr marL="514350" indent="-514350">
              <a:buFont typeface="+mj-lt"/>
              <a:buAutoNum type="arabicPeriod"/>
            </a:pPr>
            <a:endParaRPr lang="en-US" dirty="0"/>
          </a:p>
          <a:p>
            <a:pPr marL="514350" indent="-514350">
              <a:buFont typeface="+mj-lt"/>
              <a:buAutoNum type="arabicPeriod"/>
            </a:pPr>
            <a:endParaRPr lang="en-US" dirty="0"/>
          </a:p>
        </p:txBody>
      </p:sp>
      <p:sp>
        <p:nvSpPr>
          <p:cNvPr id="4" name="Footer Placeholder 3">
            <a:extLst>
              <a:ext uri="{FF2B5EF4-FFF2-40B4-BE49-F238E27FC236}">
                <a16:creationId xmlns:a16="http://schemas.microsoft.com/office/drawing/2014/main" id="{2561FF2D-6949-4FAB-8DF4-6925AAC85118}"/>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06EE398C-0819-4B0B-9DEA-6F78237DC53D}"/>
              </a:ext>
            </a:extLst>
          </p:cNvPr>
          <p:cNvSpPr>
            <a:spLocks noGrp="1"/>
          </p:cNvSpPr>
          <p:nvPr>
            <p:ph type="sldNum" sz="quarter" idx="12"/>
          </p:nvPr>
        </p:nvSpPr>
        <p:spPr/>
        <p:txBody>
          <a:bodyPr/>
          <a:lstStyle/>
          <a:p>
            <a:fld id="{1A10F235-9555-41B0-B8E9-2A55BD748559}" type="slidenum">
              <a:rPr lang="en-US" smtClean="0"/>
              <a:t>18</a:t>
            </a:fld>
            <a:endParaRPr lang="en-US"/>
          </a:p>
        </p:txBody>
      </p:sp>
    </p:spTree>
    <p:extLst>
      <p:ext uri="{BB962C8B-B14F-4D97-AF65-F5344CB8AC3E}">
        <p14:creationId xmlns:p14="http://schemas.microsoft.com/office/powerpoint/2010/main" val="989041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DE72-29CF-41E8-8D53-7DA7115579EB}"/>
              </a:ext>
            </a:extLst>
          </p:cNvPr>
          <p:cNvSpPr>
            <a:spLocks noGrp="1"/>
          </p:cNvSpPr>
          <p:nvPr>
            <p:ph type="title"/>
          </p:nvPr>
        </p:nvSpPr>
        <p:spPr/>
        <p:txBody>
          <a:bodyPr/>
          <a:lstStyle/>
          <a:p>
            <a:r>
              <a:rPr lang="en-US" sz="7200" dirty="0"/>
              <a:t>Agenda</a:t>
            </a:r>
            <a:endParaRPr lang="en-US" dirty="0"/>
          </a:p>
        </p:txBody>
      </p:sp>
      <p:sp>
        <p:nvSpPr>
          <p:cNvPr id="3" name="Content Placeholder 2">
            <a:extLst>
              <a:ext uri="{FF2B5EF4-FFF2-40B4-BE49-F238E27FC236}">
                <a16:creationId xmlns:a16="http://schemas.microsoft.com/office/drawing/2014/main" id="{ED06F72F-0D78-429B-8C1C-D900E2C3418E}"/>
              </a:ext>
            </a:extLst>
          </p:cNvPr>
          <p:cNvSpPr>
            <a:spLocks noGrp="1"/>
          </p:cNvSpPr>
          <p:nvPr>
            <p:ph idx="1"/>
          </p:nvPr>
        </p:nvSpPr>
        <p:spPr>
          <a:xfrm>
            <a:off x="628650" y="1825625"/>
            <a:ext cx="7886700" cy="4667249"/>
          </a:xfrm>
        </p:spPr>
        <p:txBody>
          <a:bodyPr>
            <a:normAutofit/>
          </a:bodyPr>
          <a:lstStyle/>
          <a:p>
            <a:pPr marL="514350" indent="-514350">
              <a:buFont typeface="+mj-lt"/>
              <a:buAutoNum type="arabicPeriod"/>
            </a:pPr>
            <a:r>
              <a:rPr lang="en-US" sz="3600" dirty="0"/>
              <a:t>Background</a:t>
            </a:r>
          </a:p>
          <a:p>
            <a:pPr marL="514350" indent="-514350">
              <a:buFont typeface="+mj-lt"/>
              <a:buAutoNum type="arabicPeriod"/>
            </a:pPr>
            <a:r>
              <a:rPr lang="en-US" sz="3600" dirty="0"/>
              <a:t>Electoral Feedback</a:t>
            </a:r>
          </a:p>
          <a:p>
            <a:pPr marL="514350" indent="-514350">
              <a:buFont typeface="+mj-lt"/>
              <a:buAutoNum type="arabicPeriod"/>
            </a:pPr>
            <a:r>
              <a:rPr lang="en-US" sz="3600" dirty="0"/>
              <a:t>Event Derivatives</a:t>
            </a:r>
          </a:p>
          <a:p>
            <a:pPr marL="514350" indent="-514350">
              <a:buFont typeface="+mj-lt"/>
              <a:buAutoNum type="arabicPeriod"/>
            </a:pPr>
            <a:r>
              <a:rPr lang="en-US" sz="3600" dirty="0"/>
              <a:t>Synthesis</a:t>
            </a:r>
          </a:p>
          <a:p>
            <a:pPr marL="514350" indent="-514350">
              <a:buFont typeface="+mj-lt"/>
              <a:buAutoNum type="arabicPeriod"/>
            </a:pPr>
            <a:r>
              <a:rPr lang="en-US" sz="3600" dirty="0"/>
              <a:t>Why Laypeople Will Care</a:t>
            </a:r>
          </a:p>
        </p:txBody>
      </p:sp>
      <p:sp>
        <p:nvSpPr>
          <p:cNvPr id="4" name="Footer Placeholder 3">
            <a:extLst>
              <a:ext uri="{FF2B5EF4-FFF2-40B4-BE49-F238E27FC236}">
                <a16:creationId xmlns:a16="http://schemas.microsoft.com/office/drawing/2014/main" id="{F377AF3B-B747-44AF-B7B1-3F174F370335}"/>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183946BF-949A-488B-9FAF-8F8BCFA7D5D5}"/>
              </a:ext>
            </a:extLst>
          </p:cNvPr>
          <p:cNvSpPr>
            <a:spLocks noGrp="1"/>
          </p:cNvSpPr>
          <p:nvPr>
            <p:ph type="sldNum" sz="quarter" idx="12"/>
          </p:nvPr>
        </p:nvSpPr>
        <p:spPr/>
        <p:txBody>
          <a:bodyPr/>
          <a:lstStyle/>
          <a:p>
            <a:fld id="{1A10F235-9555-41B0-B8E9-2A55BD748559}" type="slidenum">
              <a:rPr lang="en-US" smtClean="0"/>
              <a:t>19</a:t>
            </a:fld>
            <a:endParaRPr lang="en-US"/>
          </a:p>
        </p:txBody>
      </p:sp>
      <p:sp>
        <p:nvSpPr>
          <p:cNvPr id="6" name="Rectangle: Rounded Corners 5">
            <a:extLst>
              <a:ext uri="{FF2B5EF4-FFF2-40B4-BE49-F238E27FC236}">
                <a16:creationId xmlns:a16="http://schemas.microsoft.com/office/drawing/2014/main" id="{896C70D4-3801-4191-8535-8FC8038330D6}"/>
              </a:ext>
            </a:extLst>
          </p:cNvPr>
          <p:cNvSpPr/>
          <p:nvPr/>
        </p:nvSpPr>
        <p:spPr>
          <a:xfrm>
            <a:off x="381000" y="2276475"/>
            <a:ext cx="4686300" cy="9144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9396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E80A-A3E7-4A4D-A961-D7803A8494F4}"/>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C3A1EAFE-CB2F-4D41-9CB4-4BB83D3F7CE2}"/>
              </a:ext>
            </a:extLst>
          </p:cNvPr>
          <p:cNvSpPr>
            <a:spLocks noGrp="1"/>
          </p:cNvSpPr>
          <p:nvPr>
            <p:ph idx="1"/>
          </p:nvPr>
        </p:nvSpPr>
        <p:spPr>
          <a:xfrm>
            <a:off x="504825" y="1574800"/>
            <a:ext cx="8134350" cy="4825999"/>
          </a:xfrm>
        </p:spPr>
        <p:txBody>
          <a:bodyPr/>
          <a:lstStyle/>
          <a:p>
            <a:r>
              <a:rPr lang="en-US" dirty="0"/>
              <a:t>Southern CT</a:t>
            </a:r>
          </a:p>
          <a:p>
            <a:r>
              <a:rPr lang="en-US" dirty="0"/>
              <a:t>Case Western: BA Economics, MS Applied Math, MBA</a:t>
            </a:r>
          </a:p>
          <a:p>
            <a:r>
              <a:rPr lang="en-US" dirty="0"/>
              <a:t>Consulting</a:t>
            </a:r>
          </a:p>
          <a:p>
            <a:r>
              <a:rPr lang="en-US" dirty="0"/>
              <a:t>Yale Econ Department, Statistician, pre-PhD</a:t>
            </a:r>
          </a:p>
          <a:p>
            <a:r>
              <a:rPr lang="en-US" dirty="0"/>
              <a:t>Bitcoin</a:t>
            </a:r>
          </a:p>
          <a:p>
            <a:pPr lvl="1"/>
            <a:r>
              <a:rPr lang="en-US" dirty="0"/>
              <a:t>Truthcoin.info blog,</a:t>
            </a:r>
          </a:p>
          <a:p>
            <a:pPr lvl="1"/>
            <a:r>
              <a:rPr lang="en-US" dirty="0"/>
              <a:t>Scaling Bitcoin I, II, III and IV; </a:t>
            </a:r>
            <a:r>
              <a:rPr lang="en-US" dirty="0" err="1"/>
              <a:t>TABconf</a:t>
            </a:r>
            <a:r>
              <a:rPr lang="en-US" dirty="0"/>
              <a:t> and </a:t>
            </a:r>
            <a:r>
              <a:rPr lang="en-US" dirty="0" err="1"/>
              <a:t>BoB</a:t>
            </a:r>
            <a:r>
              <a:rPr lang="en-US" dirty="0"/>
              <a:t>.</a:t>
            </a:r>
          </a:p>
        </p:txBody>
      </p:sp>
      <p:sp>
        <p:nvSpPr>
          <p:cNvPr id="4" name="Footer Placeholder 3">
            <a:extLst>
              <a:ext uri="{FF2B5EF4-FFF2-40B4-BE49-F238E27FC236}">
                <a16:creationId xmlns:a16="http://schemas.microsoft.com/office/drawing/2014/main" id="{CD05541B-6516-433D-AAAD-C7F4054AA007}"/>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497D684C-6E15-4655-B3FF-FA9B2ED17923}"/>
              </a:ext>
            </a:extLst>
          </p:cNvPr>
          <p:cNvSpPr>
            <a:spLocks noGrp="1"/>
          </p:cNvSpPr>
          <p:nvPr>
            <p:ph type="sldNum" sz="quarter" idx="12"/>
          </p:nvPr>
        </p:nvSpPr>
        <p:spPr/>
        <p:txBody>
          <a:bodyPr/>
          <a:lstStyle/>
          <a:p>
            <a:fld id="{1A10F235-9555-41B0-B8E9-2A55BD748559}" type="slidenum">
              <a:rPr lang="en-US" smtClean="0"/>
              <a:t>2</a:t>
            </a:fld>
            <a:endParaRPr lang="en-US"/>
          </a:p>
        </p:txBody>
      </p:sp>
    </p:spTree>
    <p:extLst>
      <p:ext uri="{BB962C8B-B14F-4D97-AF65-F5344CB8AC3E}">
        <p14:creationId xmlns:p14="http://schemas.microsoft.com/office/powerpoint/2010/main" val="3121947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BBA9D-59F6-4FA6-B5D1-5DC06A4572FB}"/>
              </a:ext>
            </a:extLst>
          </p:cNvPr>
          <p:cNvSpPr>
            <a:spLocks noGrp="1"/>
          </p:cNvSpPr>
          <p:nvPr>
            <p:ph type="title"/>
          </p:nvPr>
        </p:nvSpPr>
        <p:spPr>
          <a:xfrm>
            <a:off x="266700" y="51768"/>
            <a:ext cx="8877300" cy="1138989"/>
          </a:xfrm>
        </p:spPr>
        <p:txBody>
          <a:bodyPr>
            <a:normAutofit fontScale="90000"/>
          </a:bodyPr>
          <a:lstStyle/>
          <a:p>
            <a:pPr algn="ctr"/>
            <a:r>
              <a:rPr lang="en-US" dirty="0"/>
              <a:t>Why does the Public Sector Disappoint?</a:t>
            </a:r>
          </a:p>
        </p:txBody>
      </p:sp>
      <p:sp>
        <p:nvSpPr>
          <p:cNvPr id="4" name="Footer Placeholder 3">
            <a:extLst>
              <a:ext uri="{FF2B5EF4-FFF2-40B4-BE49-F238E27FC236}">
                <a16:creationId xmlns:a16="http://schemas.microsoft.com/office/drawing/2014/main" id="{97F211FB-D685-4C80-9275-6CE6787AB9F9}"/>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5A592F4A-105F-46C5-A4DA-7907658F2326}"/>
              </a:ext>
            </a:extLst>
          </p:cNvPr>
          <p:cNvSpPr>
            <a:spLocks noGrp="1"/>
          </p:cNvSpPr>
          <p:nvPr>
            <p:ph type="sldNum" sz="quarter" idx="12"/>
          </p:nvPr>
        </p:nvSpPr>
        <p:spPr/>
        <p:txBody>
          <a:bodyPr/>
          <a:lstStyle/>
          <a:p>
            <a:fld id="{1A10F235-9555-41B0-B8E9-2A55BD748559}" type="slidenum">
              <a:rPr lang="en-US" smtClean="0"/>
              <a:t>20</a:t>
            </a:fld>
            <a:endParaRPr lang="en-US"/>
          </a:p>
        </p:txBody>
      </p:sp>
      <p:pic>
        <p:nvPicPr>
          <p:cNvPr id="7" name="Picture 6" descr="A picture containing indoor&#10;&#10;Description automatically generated">
            <a:extLst>
              <a:ext uri="{FF2B5EF4-FFF2-40B4-BE49-F238E27FC236}">
                <a16:creationId xmlns:a16="http://schemas.microsoft.com/office/drawing/2014/main" id="{D076A726-96CA-4D45-BCA8-47C6E133C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853" y="1495747"/>
            <a:ext cx="3830322" cy="2566988"/>
          </a:xfrm>
          <a:prstGeom prst="rect">
            <a:avLst/>
          </a:prstGeom>
          <a:ln>
            <a:solidFill>
              <a:schemeClr val="tx1"/>
            </a:solidFill>
          </a:ln>
        </p:spPr>
      </p:pic>
      <p:sp>
        <p:nvSpPr>
          <p:cNvPr id="10" name="TextBox 9">
            <a:extLst>
              <a:ext uri="{FF2B5EF4-FFF2-40B4-BE49-F238E27FC236}">
                <a16:creationId xmlns:a16="http://schemas.microsoft.com/office/drawing/2014/main" id="{C5439FF6-B67E-432C-AF64-A12C6B668436}"/>
              </a:ext>
            </a:extLst>
          </p:cNvPr>
          <p:cNvSpPr txBox="1"/>
          <p:nvPr/>
        </p:nvSpPr>
        <p:spPr>
          <a:xfrm>
            <a:off x="1839752" y="4053210"/>
            <a:ext cx="2148524" cy="461665"/>
          </a:xfrm>
          <a:prstGeom prst="rect">
            <a:avLst/>
          </a:prstGeom>
          <a:noFill/>
          <a:ln>
            <a:solidFill>
              <a:schemeClr val="tx1"/>
            </a:solidFill>
          </a:ln>
        </p:spPr>
        <p:txBody>
          <a:bodyPr wrap="square" rtlCol="0">
            <a:spAutoFit/>
          </a:bodyPr>
          <a:lstStyle/>
          <a:p>
            <a:r>
              <a:rPr lang="en-US" sz="2400" b="1" dirty="0"/>
              <a:t>Mayor Quimby</a:t>
            </a:r>
          </a:p>
        </p:txBody>
      </p:sp>
      <p:pic>
        <p:nvPicPr>
          <p:cNvPr id="15" name="Picture 14">
            <a:extLst>
              <a:ext uri="{FF2B5EF4-FFF2-40B4-BE49-F238E27FC236}">
                <a16:creationId xmlns:a16="http://schemas.microsoft.com/office/drawing/2014/main" id="{11B7D681-343A-4C28-9DD5-5B212EE499A9}"/>
              </a:ext>
            </a:extLst>
          </p:cNvPr>
          <p:cNvPicPr>
            <a:picLocks noChangeAspect="1"/>
          </p:cNvPicPr>
          <p:nvPr/>
        </p:nvPicPr>
        <p:blipFill>
          <a:blip r:embed="rId3"/>
          <a:stretch>
            <a:fillRect/>
          </a:stretch>
        </p:blipFill>
        <p:spPr>
          <a:xfrm>
            <a:off x="5521999" y="1352550"/>
            <a:ext cx="2440901" cy="3203954"/>
          </a:xfrm>
          <a:prstGeom prst="rect">
            <a:avLst/>
          </a:prstGeom>
          <a:ln>
            <a:solidFill>
              <a:schemeClr val="tx1"/>
            </a:solidFill>
          </a:ln>
        </p:spPr>
      </p:pic>
      <p:sp>
        <p:nvSpPr>
          <p:cNvPr id="16" name="TextBox 15">
            <a:extLst>
              <a:ext uri="{FF2B5EF4-FFF2-40B4-BE49-F238E27FC236}">
                <a16:creationId xmlns:a16="http://schemas.microsoft.com/office/drawing/2014/main" id="{936EF8A5-018E-4C6E-94E7-F64EEE85F152}"/>
              </a:ext>
            </a:extLst>
          </p:cNvPr>
          <p:cNvSpPr txBox="1"/>
          <p:nvPr/>
        </p:nvSpPr>
        <p:spPr>
          <a:xfrm>
            <a:off x="5668187" y="4550261"/>
            <a:ext cx="2148524" cy="461665"/>
          </a:xfrm>
          <a:prstGeom prst="rect">
            <a:avLst/>
          </a:prstGeom>
          <a:noFill/>
          <a:ln>
            <a:solidFill>
              <a:schemeClr val="tx1"/>
            </a:solidFill>
          </a:ln>
        </p:spPr>
        <p:txBody>
          <a:bodyPr wrap="square" rtlCol="0">
            <a:spAutoFit/>
          </a:bodyPr>
          <a:lstStyle/>
          <a:p>
            <a:r>
              <a:rPr lang="en-US" sz="2400" b="1" dirty="0"/>
              <a:t>Chief </a:t>
            </a:r>
            <a:r>
              <a:rPr lang="en-US" sz="2400" b="1" dirty="0" err="1"/>
              <a:t>Wiggum</a:t>
            </a:r>
            <a:endParaRPr lang="en-US" sz="2400" b="1" dirty="0"/>
          </a:p>
        </p:txBody>
      </p:sp>
      <p:sp>
        <p:nvSpPr>
          <p:cNvPr id="17" name="Content Placeholder 2">
            <a:extLst>
              <a:ext uri="{FF2B5EF4-FFF2-40B4-BE49-F238E27FC236}">
                <a16:creationId xmlns:a16="http://schemas.microsoft.com/office/drawing/2014/main" id="{EC9B668C-3384-4A64-B56E-4D904C15DC0E}"/>
              </a:ext>
            </a:extLst>
          </p:cNvPr>
          <p:cNvSpPr>
            <a:spLocks noGrp="1"/>
          </p:cNvSpPr>
          <p:nvPr>
            <p:ph idx="1"/>
          </p:nvPr>
        </p:nvSpPr>
        <p:spPr>
          <a:xfrm>
            <a:off x="4112298" y="5525311"/>
            <a:ext cx="2819400" cy="916604"/>
          </a:xfrm>
          <a:ln>
            <a:solidFill>
              <a:schemeClr val="tx1"/>
            </a:solidFill>
          </a:ln>
        </p:spPr>
        <p:txBody>
          <a:bodyPr>
            <a:normAutofit/>
          </a:bodyPr>
          <a:lstStyle/>
          <a:p>
            <a:pPr marL="0" indent="0">
              <a:buNone/>
            </a:pPr>
            <a:r>
              <a:rPr lang="en-US" dirty="0">
                <a:sym typeface="Wingdings" panose="05000000000000000000" pitchFamily="2" charset="2"/>
              </a:rPr>
              <a:t>Giant D****h vs. T**d Sandwich</a:t>
            </a:r>
          </a:p>
          <a:p>
            <a:pPr marL="0" indent="0">
              <a:buNone/>
            </a:pPr>
            <a:endParaRPr lang="en-US" dirty="0">
              <a:sym typeface="Wingdings" panose="05000000000000000000" pitchFamily="2" charset="2"/>
            </a:endParaRPr>
          </a:p>
          <a:p>
            <a:pPr marL="0" indent="0">
              <a:buNone/>
            </a:pPr>
            <a:endParaRPr lang="en-US" dirty="0">
              <a:sym typeface="Wingdings" panose="05000000000000000000" pitchFamily="2" charset="2"/>
            </a:endParaRPr>
          </a:p>
        </p:txBody>
      </p:sp>
      <p:pic>
        <p:nvPicPr>
          <p:cNvPr id="18" name="Picture 2" descr="Image result for giant douche vs turd sandwich">
            <a:extLst>
              <a:ext uri="{FF2B5EF4-FFF2-40B4-BE49-F238E27FC236}">
                <a16:creationId xmlns:a16="http://schemas.microsoft.com/office/drawing/2014/main" id="{8C3EA2BA-BF98-4598-AE6D-8615A7EB0D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87" y="4726677"/>
            <a:ext cx="3597411" cy="202229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946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3D276591-4642-4038-9834-135635ED5BFB}"/>
              </a:ext>
            </a:extLst>
          </p:cNvPr>
          <p:cNvSpPr txBox="1">
            <a:spLocks/>
          </p:cNvSpPr>
          <p:nvPr/>
        </p:nvSpPr>
        <p:spPr>
          <a:xfrm>
            <a:off x="3695698" y="1807490"/>
            <a:ext cx="1752604" cy="47540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Merchant</a:t>
            </a:r>
          </a:p>
        </p:txBody>
      </p:sp>
      <p:sp>
        <p:nvSpPr>
          <p:cNvPr id="2" name="Title 1">
            <a:extLst>
              <a:ext uri="{FF2B5EF4-FFF2-40B4-BE49-F238E27FC236}">
                <a16:creationId xmlns:a16="http://schemas.microsoft.com/office/drawing/2014/main" id="{8B9DB0DD-D33D-4D20-817F-21B157211372}"/>
              </a:ext>
            </a:extLst>
          </p:cNvPr>
          <p:cNvSpPr>
            <a:spLocks noGrp="1"/>
          </p:cNvSpPr>
          <p:nvPr>
            <p:ph type="title"/>
          </p:nvPr>
        </p:nvSpPr>
        <p:spPr>
          <a:xfrm>
            <a:off x="523875" y="127754"/>
            <a:ext cx="7886700" cy="994960"/>
          </a:xfrm>
        </p:spPr>
        <p:txBody>
          <a:bodyPr/>
          <a:lstStyle/>
          <a:p>
            <a:r>
              <a:rPr lang="en-US" dirty="0"/>
              <a:t>Feedback (Free Market)</a:t>
            </a:r>
          </a:p>
        </p:txBody>
      </p:sp>
      <p:sp>
        <p:nvSpPr>
          <p:cNvPr id="3" name="Content Placeholder 2">
            <a:extLst>
              <a:ext uri="{FF2B5EF4-FFF2-40B4-BE49-F238E27FC236}">
                <a16:creationId xmlns:a16="http://schemas.microsoft.com/office/drawing/2014/main" id="{00FFC381-0DA4-4C22-BF71-B87BE9A05114}"/>
              </a:ext>
            </a:extLst>
          </p:cNvPr>
          <p:cNvSpPr>
            <a:spLocks noGrp="1"/>
          </p:cNvSpPr>
          <p:nvPr>
            <p:ph idx="1"/>
          </p:nvPr>
        </p:nvSpPr>
        <p:spPr>
          <a:xfrm>
            <a:off x="5305924" y="3467038"/>
            <a:ext cx="2141220" cy="587651"/>
          </a:xfrm>
        </p:spPr>
        <p:txBody>
          <a:bodyPr anchor="ctr">
            <a:normAutofit/>
          </a:bodyPr>
          <a:lstStyle/>
          <a:p>
            <a:pPr marL="0" indent="0" algn="ctr">
              <a:buNone/>
            </a:pPr>
            <a:r>
              <a:rPr lang="en-US" dirty="0"/>
              <a:t>bad products</a:t>
            </a:r>
          </a:p>
        </p:txBody>
      </p:sp>
      <p:sp>
        <p:nvSpPr>
          <p:cNvPr id="4" name="Footer Placeholder 3">
            <a:extLst>
              <a:ext uri="{FF2B5EF4-FFF2-40B4-BE49-F238E27FC236}">
                <a16:creationId xmlns:a16="http://schemas.microsoft.com/office/drawing/2014/main" id="{F6045C13-19F1-47F8-9150-C4C69AD46D5F}"/>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A4CA3532-08CD-4948-A869-395A060E3A25}"/>
              </a:ext>
            </a:extLst>
          </p:cNvPr>
          <p:cNvSpPr>
            <a:spLocks noGrp="1"/>
          </p:cNvSpPr>
          <p:nvPr>
            <p:ph type="sldNum" sz="quarter" idx="12"/>
          </p:nvPr>
        </p:nvSpPr>
        <p:spPr/>
        <p:txBody>
          <a:bodyPr/>
          <a:lstStyle/>
          <a:p>
            <a:fld id="{1A10F235-9555-41B0-B8E9-2A55BD748559}" type="slidenum">
              <a:rPr lang="en-US" smtClean="0"/>
              <a:t>21</a:t>
            </a:fld>
            <a:endParaRPr lang="en-US"/>
          </a:p>
        </p:txBody>
      </p:sp>
      <p:sp>
        <p:nvSpPr>
          <p:cNvPr id="7" name="Arrow: Curved Left 6">
            <a:extLst>
              <a:ext uri="{FF2B5EF4-FFF2-40B4-BE49-F238E27FC236}">
                <a16:creationId xmlns:a16="http://schemas.microsoft.com/office/drawing/2014/main" id="{30E86B45-E821-4CE6-AECB-13BCDCF80AC0}"/>
              </a:ext>
            </a:extLst>
          </p:cNvPr>
          <p:cNvSpPr/>
          <p:nvPr/>
        </p:nvSpPr>
        <p:spPr>
          <a:xfrm rot="10800000">
            <a:off x="1696857" y="1803477"/>
            <a:ext cx="1752602" cy="3914774"/>
          </a:xfrm>
          <a:prstGeom prst="curvedLeftArrow">
            <a:avLst>
              <a:gd name="adj1" fmla="val 21015"/>
              <a:gd name="adj2" fmla="val 42588"/>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ontent Placeholder 2">
            <a:extLst>
              <a:ext uri="{FF2B5EF4-FFF2-40B4-BE49-F238E27FC236}">
                <a16:creationId xmlns:a16="http://schemas.microsoft.com/office/drawing/2014/main" id="{19A60B3C-7751-4F87-8F3F-9DF101E7B79A}"/>
              </a:ext>
            </a:extLst>
          </p:cNvPr>
          <p:cNvSpPr txBox="1">
            <a:spLocks/>
          </p:cNvSpPr>
          <p:nvPr/>
        </p:nvSpPr>
        <p:spPr>
          <a:xfrm>
            <a:off x="3741208" y="5478247"/>
            <a:ext cx="1752603" cy="480008"/>
          </a:xfrm>
          <a:prstGeom prst="rect">
            <a:avLst/>
          </a:prstGeom>
          <a:solidFill>
            <a:srgbClr val="92D050"/>
          </a:solidFill>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Consumer</a:t>
            </a:r>
          </a:p>
        </p:txBody>
      </p:sp>
      <p:sp>
        <p:nvSpPr>
          <p:cNvPr id="10" name="Rectangle: Rounded Corners 9">
            <a:extLst>
              <a:ext uri="{FF2B5EF4-FFF2-40B4-BE49-F238E27FC236}">
                <a16:creationId xmlns:a16="http://schemas.microsoft.com/office/drawing/2014/main" id="{3ABD023D-F869-4676-AC85-DAE68A64D88F}"/>
              </a:ext>
            </a:extLst>
          </p:cNvPr>
          <p:cNvSpPr/>
          <p:nvPr/>
        </p:nvSpPr>
        <p:spPr>
          <a:xfrm>
            <a:off x="1400176" y="1139749"/>
            <a:ext cx="6353174" cy="529915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Curved Left 12">
            <a:extLst>
              <a:ext uri="{FF2B5EF4-FFF2-40B4-BE49-F238E27FC236}">
                <a16:creationId xmlns:a16="http://schemas.microsoft.com/office/drawing/2014/main" id="{96B67598-170F-44DC-9C16-694E71793DA7}"/>
              </a:ext>
            </a:extLst>
          </p:cNvPr>
          <p:cNvSpPr/>
          <p:nvPr/>
        </p:nvSpPr>
        <p:spPr>
          <a:xfrm>
            <a:off x="5785560" y="1929520"/>
            <a:ext cx="1752602" cy="3914774"/>
          </a:xfrm>
          <a:prstGeom prst="curvedLeftArrow">
            <a:avLst>
              <a:gd name="adj1" fmla="val 21015"/>
              <a:gd name="adj2" fmla="val 42588"/>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ontent Placeholder 2">
            <a:extLst>
              <a:ext uri="{FF2B5EF4-FFF2-40B4-BE49-F238E27FC236}">
                <a16:creationId xmlns:a16="http://schemas.microsoft.com/office/drawing/2014/main" id="{5A2F9BD2-613E-45F6-88AC-58D850908D41}"/>
              </a:ext>
            </a:extLst>
          </p:cNvPr>
          <p:cNvSpPr txBox="1">
            <a:spLocks/>
          </p:cNvSpPr>
          <p:nvPr/>
        </p:nvSpPr>
        <p:spPr>
          <a:xfrm>
            <a:off x="3478464" y="4746289"/>
            <a:ext cx="2278090" cy="48000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dissatisfaction</a:t>
            </a:r>
          </a:p>
        </p:txBody>
      </p:sp>
      <p:sp>
        <p:nvSpPr>
          <p:cNvPr id="15" name="Content Placeholder 2">
            <a:extLst>
              <a:ext uri="{FF2B5EF4-FFF2-40B4-BE49-F238E27FC236}">
                <a16:creationId xmlns:a16="http://schemas.microsoft.com/office/drawing/2014/main" id="{EB48293E-883F-42D8-A54E-CEE2C6DDBE61}"/>
              </a:ext>
            </a:extLst>
          </p:cNvPr>
          <p:cNvSpPr txBox="1">
            <a:spLocks/>
          </p:cNvSpPr>
          <p:nvPr/>
        </p:nvSpPr>
        <p:spPr>
          <a:xfrm>
            <a:off x="1880557" y="3576897"/>
            <a:ext cx="1512498" cy="48000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less sales</a:t>
            </a:r>
          </a:p>
        </p:txBody>
      </p:sp>
    </p:spTree>
    <p:extLst>
      <p:ext uri="{BB962C8B-B14F-4D97-AF65-F5344CB8AC3E}">
        <p14:creationId xmlns:p14="http://schemas.microsoft.com/office/powerpoint/2010/main" val="1292495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52173E5-67B2-48FB-ABFC-AE668AA76B7E}"/>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4BA3A6E5-4DB4-402E-AE92-684404FD525C}"/>
              </a:ext>
            </a:extLst>
          </p:cNvPr>
          <p:cNvSpPr>
            <a:spLocks noGrp="1"/>
          </p:cNvSpPr>
          <p:nvPr>
            <p:ph type="sldNum" sz="quarter" idx="12"/>
          </p:nvPr>
        </p:nvSpPr>
        <p:spPr/>
        <p:txBody>
          <a:bodyPr/>
          <a:lstStyle/>
          <a:p>
            <a:fld id="{1A10F235-9555-41B0-B8E9-2A55BD748559}" type="slidenum">
              <a:rPr lang="en-US" smtClean="0"/>
              <a:t>22</a:t>
            </a:fld>
            <a:endParaRPr lang="en-US"/>
          </a:p>
        </p:txBody>
      </p:sp>
      <p:pic>
        <p:nvPicPr>
          <p:cNvPr id="1026" name="Picture 2" descr="Image result for ballot box">
            <a:extLst>
              <a:ext uri="{FF2B5EF4-FFF2-40B4-BE49-F238E27FC236}">
                <a16:creationId xmlns:a16="http://schemas.microsoft.com/office/drawing/2014/main" id="{5EDC03A8-764E-4E55-BFDF-851F03A73E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925" y="1356316"/>
            <a:ext cx="3635216" cy="369683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52F0492-927F-4DC5-B76A-EDA390F9BA05}"/>
              </a:ext>
            </a:extLst>
          </p:cNvPr>
          <p:cNvSpPr>
            <a:spLocks noGrp="1"/>
          </p:cNvSpPr>
          <p:nvPr>
            <p:ph type="title"/>
          </p:nvPr>
        </p:nvSpPr>
        <p:spPr>
          <a:xfrm>
            <a:off x="523875" y="127754"/>
            <a:ext cx="7886700" cy="994960"/>
          </a:xfrm>
        </p:spPr>
        <p:txBody>
          <a:bodyPr/>
          <a:lstStyle/>
          <a:p>
            <a:r>
              <a:rPr lang="en-US" dirty="0"/>
              <a:t>Feedback (Democracy)</a:t>
            </a:r>
          </a:p>
        </p:txBody>
      </p:sp>
      <p:sp>
        <p:nvSpPr>
          <p:cNvPr id="3" name="TextBox 2">
            <a:extLst>
              <a:ext uri="{FF2B5EF4-FFF2-40B4-BE49-F238E27FC236}">
                <a16:creationId xmlns:a16="http://schemas.microsoft.com/office/drawing/2014/main" id="{5D69141C-EFF9-4212-B408-E27E1C7EC11E}"/>
              </a:ext>
            </a:extLst>
          </p:cNvPr>
          <p:cNvSpPr txBox="1"/>
          <p:nvPr/>
        </p:nvSpPr>
        <p:spPr>
          <a:xfrm>
            <a:off x="3567826" y="5209296"/>
            <a:ext cx="2157413" cy="584775"/>
          </a:xfrm>
          <a:prstGeom prst="rect">
            <a:avLst/>
          </a:prstGeom>
          <a:noFill/>
        </p:spPr>
        <p:txBody>
          <a:bodyPr wrap="square" rtlCol="0">
            <a:spAutoFit/>
          </a:bodyPr>
          <a:lstStyle/>
          <a:p>
            <a:r>
              <a:rPr lang="en-US" sz="3200" dirty="0"/>
              <a:t>Ballot Box</a:t>
            </a:r>
          </a:p>
        </p:txBody>
      </p:sp>
    </p:spTree>
    <p:extLst>
      <p:ext uri="{BB962C8B-B14F-4D97-AF65-F5344CB8AC3E}">
        <p14:creationId xmlns:p14="http://schemas.microsoft.com/office/powerpoint/2010/main" val="3253736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B041C-BCA8-4F01-A849-2C2380326D97}"/>
              </a:ext>
            </a:extLst>
          </p:cNvPr>
          <p:cNvSpPr>
            <a:spLocks noGrp="1"/>
          </p:cNvSpPr>
          <p:nvPr>
            <p:ph type="title"/>
          </p:nvPr>
        </p:nvSpPr>
        <p:spPr>
          <a:xfrm>
            <a:off x="242887" y="150810"/>
            <a:ext cx="8643937" cy="877886"/>
          </a:xfrm>
        </p:spPr>
        <p:txBody>
          <a:bodyPr>
            <a:normAutofit/>
          </a:bodyPr>
          <a:lstStyle/>
          <a:p>
            <a:r>
              <a:rPr lang="en-US" sz="4000" dirty="0"/>
              <a:t>Feedback to Remove Errors </a:t>
            </a:r>
          </a:p>
        </p:txBody>
      </p:sp>
      <p:sp>
        <p:nvSpPr>
          <p:cNvPr id="4" name="Footer Placeholder 3">
            <a:extLst>
              <a:ext uri="{FF2B5EF4-FFF2-40B4-BE49-F238E27FC236}">
                <a16:creationId xmlns:a16="http://schemas.microsoft.com/office/drawing/2014/main" id="{B19B2D08-2D1A-4F97-8128-63B5822F4CD5}"/>
              </a:ext>
            </a:extLst>
          </p:cNvPr>
          <p:cNvSpPr>
            <a:spLocks noGrp="1"/>
          </p:cNvSpPr>
          <p:nvPr>
            <p:ph type="ftr" sz="quarter" idx="11"/>
          </p:nvPr>
        </p:nvSpPr>
        <p:spPr/>
        <p:txBody>
          <a:bodyPr/>
          <a:lstStyle/>
          <a:p>
            <a:r>
              <a:rPr lang="en-US"/>
              <a:t>Bitcoin Hivemind</a:t>
            </a:r>
          </a:p>
        </p:txBody>
      </p:sp>
      <p:sp>
        <p:nvSpPr>
          <p:cNvPr id="5" name="Slide Number Placeholder 4">
            <a:extLst>
              <a:ext uri="{FF2B5EF4-FFF2-40B4-BE49-F238E27FC236}">
                <a16:creationId xmlns:a16="http://schemas.microsoft.com/office/drawing/2014/main" id="{F1941EA7-4D24-42B3-AF2F-E90E5346A395}"/>
              </a:ext>
            </a:extLst>
          </p:cNvPr>
          <p:cNvSpPr>
            <a:spLocks noGrp="1"/>
          </p:cNvSpPr>
          <p:nvPr>
            <p:ph type="sldNum" sz="quarter" idx="12"/>
          </p:nvPr>
        </p:nvSpPr>
        <p:spPr/>
        <p:txBody>
          <a:bodyPr/>
          <a:lstStyle/>
          <a:p>
            <a:fld id="{1A10F235-9555-41B0-B8E9-2A55BD748559}" type="slidenum">
              <a:rPr lang="en-US" smtClean="0"/>
              <a:t>23</a:t>
            </a:fld>
            <a:endParaRPr lang="en-US"/>
          </a:p>
        </p:txBody>
      </p:sp>
      <p:pic>
        <p:nvPicPr>
          <p:cNvPr id="7" name="Graphic 6" descr="Group">
            <a:extLst>
              <a:ext uri="{FF2B5EF4-FFF2-40B4-BE49-F238E27FC236}">
                <a16:creationId xmlns:a16="http://schemas.microsoft.com/office/drawing/2014/main" id="{B01EEED2-DA96-4B99-9A22-A4D5384918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3130" y="4832408"/>
            <a:ext cx="1300163" cy="1300163"/>
          </a:xfrm>
          <a:prstGeom prst="rect">
            <a:avLst/>
          </a:prstGeom>
        </p:spPr>
      </p:pic>
      <p:sp>
        <p:nvSpPr>
          <p:cNvPr id="8" name="Rectangle 7">
            <a:extLst>
              <a:ext uri="{FF2B5EF4-FFF2-40B4-BE49-F238E27FC236}">
                <a16:creationId xmlns:a16="http://schemas.microsoft.com/office/drawing/2014/main" id="{8925C45C-379A-44C6-BDE9-EDB9AD6511CF}"/>
              </a:ext>
            </a:extLst>
          </p:cNvPr>
          <p:cNvSpPr/>
          <p:nvPr/>
        </p:nvSpPr>
        <p:spPr>
          <a:xfrm>
            <a:off x="1987278" y="1948854"/>
            <a:ext cx="1671637" cy="4143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Legislative</a:t>
            </a:r>
          </a:p>
        </p:txBody>
      </p:sp>
      <p:sp>
        <p:nvSpPr>
          <p:cNvPr id="9" name="Rectangle 8">
            <a:extLst>
              <a:ext uri="{FF2B5EF4-FFF2-40B4-BE49-F238E27FC236}">
                <a16:creationId xmlns:a16="http://schemas.microsoft.com/office/drawing/2014/main" id="{11AF3D12-A4DC-4F23-B08C-5A0A1644563E}"/>
              </a:ext>
            </a:extLst>
          </p:cNvPr>
          <p:cNvSpPr/>
          <p:nvPr/>
        </p:nvSpPr>
        <p:spPr>
          <a:xfrm>
            <a:off x="5622131" y="1945274"/>
            <a:ext cx="1671637" cy="4143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Executive</a:t>
            </a:r>
          </a:p>
        </p:txBody>
      </p:sp>
      <p:pic>
        <p:nvPicPr>
          <p:cNvPr id="31" name="Graphic 30" descr="Group">
            <a:extLst>
              <a:ext uri="{FF2B5EF4-FFF2-40B4-BE49-F238E27FC236}">
                <a16:creationId xmlns:a16="http://schemas.microsoft.com/office/drawing/2014/main" id="{9902FD08-D674-4BB1-B521-38357DE90A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03107" y="4880282"/>
            <a:ext cx="1300163" cy="1300163"/>
          </a:xfrm>
          <a:prstGeom prst="rect">
            <a:avLst/>
          </a:prstGeom>
        </p:spPr>
      </p:pic>
      <p:sp>
        <p:nvSpPr>
          <p:cNvPr id="37" name="Arrow: Curved Left 36">
            <a:extLst>
              <a:ext uri="{FF2B5EF4-FFF2-40B4-BE49-F238E27FC236}">
                <a16:creationId xmlns:a16="http://schemas.microsoft.com/office/drawing/2014/main" id="{C8D72C56-1274-40F0-801A-6C7068E5A558}"/>
              </a:ext>
            </a:extLst>
          </p:cNvPr>
          <p:cNvSpPr/>
          <p:nvPr/>
        </p:nvSpPr>
        <p:spPr>
          <a:xfrm rot="10800000">
            <a:off x="827965" y="2267144"/>
            <a:ext cx="1057273" cy="2910337"/>
          </a:xfrm>
          <a:prstGeom prst="curvedLeftArrow">
            <a:avLst>
              <a:gd name="adj1" fmla="val 25000"/>
              <a:gd name="adj2" fmla="val 56811"/>
              <a:gd name="adj3" fmla="val 3175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pic>
        <p:nvPicPr>
          <p:cNvPr id="39" name="Picture 2" descr="Image result for ballot box">
            <a:extLst>
              <a:ext uri="{FF2B5EF4-FFF2-40B4-BE49-F238E27FC236}">
                <a16:creationId xmlns:a16="http://schemas.microsoft.com/office/drawing/2014/main" id="{6463C461-349A-4C52-9EAF-1CA7955F86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357" y="5335745"/>
            <a:ext cx="624417" cy="635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ballot box">
            <a:extLst>
              <a:ext uri="{FF2B5EF4-FFF2-40B4-BE49-F238E27FC236}">
                <a16:creationId xmlns:a16="http://schemas.microsoft.com/office/drawing/2014/main" id="{C8DED757-197F-41B7-9189-23B9D3A99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1975" y="5164989"/>
            <a:ext cx="624417" cy="63500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07BDB504-0B13-4767-8897-F1F7DB4832D0}"/>
              </a:ext>
            </a:extLst>
          </p:cNvPr>
          <p:cNvSpPr txBox="1"/>
          <p:nvPr/>
        </p:nvSpPr>
        <p:spPr>
          <a:xfrm>
            <a:off x="2115864" y="6004540"/>
            <a:ext cx="1543051" cy="369332"/>
          </a:xfrm>
          <a:prstGeom prst="rect">
            <a:avLst/>
          </a:prstGeom>
          <a:noFill/>
        </p:spPr>
        <p:txBody>
          <a:bodyPr wrap="square" rtlCol="0">
            <a:spAutoFit/>
          </a:bodyPr>
          <a:lstStyle/>
          <a:p>
            <a:r>
              <a:rPr lang="en-US" dirty="0"/>
              <a:t>“The People”</a:t>
            </a:r>
          </a:p>
        </p:txBody>
      </p:sp>
      <p:sp>
        <p:nvSpPr>
          <p:cNvPr id="42" name="TextBox 41">
            <a:extLst>
              <a:ext uri="{FF2B5EF4-FFF2-40B4-BE49-F238E27FC236}">
                <a16:creationId xmlns:a16="http://schemas.microsoft.com/office/drawing/2014/main" id="{89FE4338-DA53-4695-855C-78B8FF292B8B}"/>
              </a:ext>
            </a:extLst>
          </p:cNvPr>
          <p:cNvSpPr txBox="1"/>
          <p:nvPr/>
        </p:nvSpPr>
        <p:spPr>
          <a:xfrm>
            <a:off x="5803107" y="5995779"/>
            <a:ext cx="1543051" cy="369332"/>
          </a:xfrm>
          <a:prstGeom prst="rect">
            <a:avLst/>
          </a:prstGeom>
          <a:noFill/>
        </p:spPr>
        <p:txBody>
          <a:bodyPr wrap="square" rtlCol="0">
            <a:spAutoFit/>
          </a:bodyPr>
          <a:lstStyle/>
          <a:p>
            <a:r>
              <a:rPr lang="en-US" dirty="0"/>
              <a:t>“The People”</a:t>
            </a:r>
          </a:p>
        </p:txBody>
      </p:sp>
      <p:sp>
        <p:nvSpPr>
          <p:cNvPr id="30" name="Arrow: Curved Left 29">
            <a:extLst>
              <a:ext uri="{FF2B5EF4-FFF2-40B4-BE49-F238E27FC236}">
                <a16:creationId xmlns:a16="http://schemas.microsoft.com/office/drawing/2014/main" id="{F108F2AB-5EAB-4EE1-8844-858DC14278D2}"/>
              </a:ext>
            </a:extLst>
          </p:cNvPr>
          <p:cNvSpPr/>
          <p:nvPr/>
        </p:nvSpPr>
        <p:spPr>
          <a:xfrm>
            <a:off x="3514727" y="2475525"/>
            <a:ext cx="1057273" cy="2662245"/>
          </a:xfrm>
          <a:prstGeom prst="curvedLeftArrow">
            <a:avLst>
              <a:gd name="adj1" fmla="val 25000"/>
              <a:gd name="adj2" fmla="val 56811"/>
              <a:gd name="adj3" fmla="val 3175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4" name="Arrow: Curved Left 33">
            <a:extLst>
              <a:ext uri="{FF2B5EF4-FFF2-40B4-BE49-F238E27FC236}">
                <a16:creationId xmlns:a16="http://schemas.microsoft.com/office/drawing/2014/main" id="{14FED041-E68C-482E-B45B-AE93AF98E8CD}"/>
              </a:ext>
            </a:extLst>
          </p:cNvPr>
          <p:cNvSpPr/>
          <p:nvPr/>
        </p:nvSpPr>
        <p:spPr>
          <a:xfrm rot="10800000" flipH="1">
            <a:off x="7486650" y="2196708"/>
            <a:ext cx="1057272" cy="2910337"/>
          </a:xfrm>
          <a:prstGeom prst="curvedLeftArrow">
            <a:avLst>
              <a:gd name="adj1" fmla="val 25000"/>
              <a:gd name="adj2" fmla="val 56811"/>
              <a:gd name="adj3" fmla="val 3175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35" name="Arrow: Curved Left 34">
            <a:extLst>
              <a:ext uri="{FF2B5EF4-FFF2-40B4-BE49-F238E27FC236}">
                <a16:creationId xmlns:a16="http://schemas.microsoft.com/office/drawing/2014/main" id="{6EA21138-3301-4DD1-A16A-62BDBD009674}"/>
              </a:ext>
            </a:extLst>
          </p:cNvPr>
          <p:cNvSpPr/>
          <p:nvPr/>
        </p:nvSpPr>
        <p:spPr>
          <a:xfrm flipH="1">
            <a:off x="4724400" y="2627925"/>
            <a:ext cx="1057272" cy="2662245"/>
          </a:xfrm>
          <a:prstGeom prst="curvedLeftArrow">
            <a:avLst>
              <a:gd name="adj1" fmla="val 25000"/>
              <a:gd name="adj2" fmla="val 56811"/>
              <a:gd name="adj3" fmla="val 3175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36" name="TextBox 35">
            <a:extLst>
              <a:ext uri="{FF2B5EF4-FFF2-40B4-BE49-F238E27FC236}">
                <a16:creationId xmlns:a16="http://schemas.microsoft.com/office/drawing/2014/main" id="{02406773-424A-470F-8121-E8217FD2C8DB}"/>
              </a:ext>
            </a:extLst>
          </p:cNvPr>
          <p:cNvSpPr txBox="1"/>
          <p:nvPr/>
        </p:nvSpPr>
        <p:spPr>
          <a:xfrm>
            <a:off x="3337321" y="3554996"/>
            <a:ext cx="1543051" cy="369332"/>
          </a:xfrm>
          <a:prstGeom prst="rect">
            <a:avLst/>
          </a:prstGeom>
          <a:noFill/>
        </p:spPr>
        <p:txBody>
          <a:bodyPr wrap="square" rtlCol="0">
            <a:spAutoFit/>
          </a:bodyPr>
          <a:lstStyle/>
          <a:p>
            <a:r>
              <a:rPr lang="en-US" dirty="0"/>
              <a:t>Bad Policy </a:t>
            </a:r>
          </a:p>
        </p:txBody>
      </p:sp>
      <p:sp>
        <p:nvSpPr>
          <p:cNvPr id="46" name="TextBox 45">
            <a:extLst>
              <a:ext uri="{FF2B5EF4-FFF2-40B4-BE49-F238E27FC236}">
                <a16:creationId xmlns:a16="http://schemas.microsoft.com/office/drawing/2014/main" id="{C0600B00-8D50-4C81-BEF7-1644B7D41D4D}"/>
              </a:ext>
            </a:extLst>
          </p:cNvPr>
          <p:cNvSpPr txBox="1"/>
          <p:nvPr/>
        </p:nvSpPr>
        <p:spPr>
          <a:xfrm>
            <a:off x="987028" y="3425244"/>
            <a:ext cx="1543051" cy="646331"/>
          </a:xfrm>
          <a:prstGeom prst="rect">
            <a:avLst/>
          </a:prstGeom>
          <a:noFill/>
        </p:spPr>
        <p:txBody>
          <a:bodyPr wrap="square" rtlCol="0">
            <a:spAutoFit/>
          </a:bodyPr>
          <a:lstStyle/>
          <a:p>
            <a:r>
              <a:rPr lang="en-US" dirty="0"/>
              <a:t>Fired by Secret Ballot</a:t>
            </a:r>
          </a:p>
        </p:txBody>
      </p:sp>
      <p:sp>
        <p:nvSpPr>
          <p:cNvPr id="47" name="TextBox 46">
            <a:extLst>
              <a:ext uri="{FF2B5EF4-FFF2-40B4-BE49-F238E27FC236}">
                <a16:creationId xmlns:a16="http://schemas.microsoft.com/office/drawing/2014/main" id="{4621455F-20B0-4507-8FCB-AB597C1EBF49}"/>
              </a:ext>
            </a:extLst>
          </p:cNvPr>
          <p:cNvSpPr txBox="1"/>
          <p:nvPr/>
        </p:nvSpPr>
        <p:spPr>
          <a:xfrm>
            <a:off x="4799889" y="3549367"/>
            <a:ext cx="1543051" cy="369332"/>
          </a:xfrm>
          <a:prstGeom prst="rect">
            <a:avLst/>
          </a:prstGeom>
          <a:noFill/>
        </p:spPr>
        <p:txBody>
          <a:bodyPr wrap="square" rtlCol="0">
            <a:spAutoFit/>
          </a:bodyPr>
          <a:lstStyle/>
          <a:p>
            <a:r>
              <a:rPr lang="en-US" dirty="0"/>
              <a:t>Tyranny</a:t>
            </a:r>
          </a:p>
        </p:txBody>
      </p:sp>
      <p:sp>
        <p:nvSpPr>
          <p:cNvPr id="48" name="TextBox 47">
            <a:extLst>
              <a:ext uri="{FF2B5EF4-FFF2-40B4-BE49-F238E27FC236}">
                <a16:creationId xmlns:a16="http://schemas.microsoft.com/office/drawing/2014/main" id="{64410C0D-9FCE-4BAF-85E0-511820B4ED52}"/>
              </a:ext>
            </a:extLst>
          </p:cNvPr>
          <p:cNvSpPr txBox="1"/>
          <p:nvPr/>
        </p:nvSpPr>
        <p:spPr>
          <a:xfrm>
            <a:off x="6983496" y="3369358"/>
            <a:ext cx="1543051" cy="646331"/>
          </a:xfrm>
          <a:prstGeom prst="rect">
            <a:avLst/>
          </a:prstGeom>
          <a:noFill/>
        </p:spPr>
        <p:txBody>
          <a:bodyPr wrap="square" rtlCol="0">
            <a:spAutoFit/>
          </a:bodyPr>
          <a:lstStyle/>
          <a:p>
            <a:r>
              <a:rPr lang="en-US" dirty="0"/>
              <a:t>Fired by Secret Ballot</a:t>
            </a:r>
          </a:p>
        </p:txBody>
      </p:sp>
    </p:spTree>
    <p:extLst>
      <p:ext uri="{BB962C8B-B14F-4D97-AF65-F5344CB8AC3E}">
        <p14:creationId xmlns:p14="http://schemas.microsoft.com/office/powerpoint/2010/main" val="18735490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B041C-BCA8-4F01-A849-2C2380326D97}"/>
              </a:ext>
            </a:extLst>
          </p:cNvPr>
          <p:cNvSpPr>
            <a:spLocks noGrp="1"/>
          </p:cNvSpPr>
          <p:nvPr>
            <p:ph type="title"/>
          </p:nvPr>
        </p:nvSpPr>
        <p:spPr>
          <a:xfrm>
            <a:off x="242887" y="150810"/>
            <a:ext cx="8643937" cy="877886"/>
          </a:xfrm>
        </p:spPr>
        <p:txBody>
          <a:bodyPr>
            <a:normAutofit/>
          </a:bodyPr>
          <a:lstStyle/>
          <a:p>
            <a:r>
              <a:rPr lang="en-US" sz="4000" dirty="0"/>
              <a:t>Post-Enlightenment Political Technology</a:t>
            </a:r>
          </a:p>
        </p:txBody>
      </p:sp>
      <p:sp>
        <p:nvSpPr>
          <p:cNvPr id="4" name="Footer Placeholder 3">
            <a:extLst>
              <a:ext uri="{FF2B5EF4-FFF2-40B4-BE49-F238E27FC236}">
                <a16:creationId xmlns:a16="http://schemas.microsoft.com/office/drawing/2014/main" id="{B19B2D08-2D1A-4F97-8128-63B5822F4CD5}"/>
              </a:ext>
            </a:extLst>
          </p:cNvPr>
          <p:cNvSpPr>
            <a:spLocks noGrp="1"/>
          </p:cNvSpPr>
          <p:nvPr>
            <p:ph type="ftr" sz="quarter" idx="11"/>
          </p:nvPr>
        </p:nvSpPr>
        <p:spPr/>
        <p:txBody>
          <a:bodyPr/>
          <a:lstStyle/>
          <a:p>
            <a:r>
              <a:rPr lang="en-US"/>
              <a:t>Bitcoin Hivemind</a:t>
            </a:r>
          </a:p>
        </p:txBody>
      </p:sp>
      <p:sp>
        <p:nvSpPr>
          <p:cNvPr id="5" name="Slide Number Placeholder 4">
            <a:extLst>
              <a:ext uri="{FF2B5EF4-FFF2-40B4-BE49-F238E27FC236}">
                <a16:creationId xmlns:a16="http://schemas.microsoft.com/office/drawing/2014/main" id="{F1941EA7-4D24-42B3-AF2F-E90E5346A395}"/>
              </a:ext>
            </a:extLst>
          </p:cNvPr>
          <p:cNvSpPr>
            <a:spLocks noGrp="1"/>
          </p:cNvSpPr>
          <p:nvPr>
            <p:ph type="sldNum" sz="quarter" idx="12"/>
          </p:nvPr>
        </p:nvSpPr>
        <p:spPr/>
        <p:txBody>
          <a:bodyPr/>
          <a:lstStyle/>
          <a:p>
            <a:fld id="{1A10F235-9555-41B0-B8E9-2A55BD748559}" type="slidenum">
              <a:rPr lang="en-US" smtClean="0"/>
              <a:t>24</a:t>
            </a:fld>
            <a:endParaRPr lang="en-US"/>
          </a:p>
        </p:txBody>
      </p:sp>
      <p:pic>
        <p:nvPicPr>
          <p:cNvPr id="7" name="Graphic 6" descr="Group">
            <a:extLst>
              <a:ext uri="{FF2B5EF4-FFF2-40B4-BE49-F238E27FC236}">
                <a16:creationId xmlns:a16="http://schemas.microsoft.com/office/drawing/2014/main" id="{B01EEED2-DA96-4B99-9A22-A4D5384918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0079" y="4976775"/>
            <a:ext cx="1300163" cy="1300163"/>
          </a:xfrm>
          <a:prstGeom prst="rect">
            <a:avLst/>
          </a:prstGeom>
        </p:spPr>
      </p:pic>
      <p:sp>
        <p:nvSpPr>
          <p:cNvPr id="8" name="Rectangle 7">
            <a:extLst>
              <a:ext uri="{FF2B5EF4-FFF2-40B4-BE49-F238E27FC236}">
                <a16:creationId xmlns:a16="http://schemas.microsoft.com/office/drawing/2014/main" id="{8925C45C-379A-44C6-BDE9-EDB9AD6511CF}"/>
              </a:ext>
            </a:extLst>
          </p:cNvPr>
          <p:cNvSpPr/>
          <p:nvPr/>
        </p:nvSpPr>
        <p:spPr>
          <a:xfrm>
            <a:off x="1357313" y="1935556"/>
            <a:ext cx="1671637" cy="4143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Legislative</a:t>
            </a:r>
          </a:p>
        </p:txBody>
      </p:sp>
      <p:sp>
        <p:nvSpPr>
          <p:cNvPr id="9" name="Rectangle 8">
            <a:extLst>
              <a:ext uri="{FF2B5EF4-FFF2-40B4-BE49-F238E27FC236}">
                <a16:creationId xmlns:a16="http://schemas.microsoft.com/office/drawing/2014/main" id="{11AF3D12-A4DC-4F23-B08C-5A0A1644563E}"/>
              </a:ext>
            </a:extLst>
          </p:cNvPr>
          <p:cNvSpPr/>
          <p:nvPr/>
        </p:nvSpPr>
        <p:spPr>
          <a:xfrm>
            <a:off x="3253978" y="4406112"/>
            <a:ext cx="1671637" cy="4143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Executive</a:t>
            </a:r>
          </a:p>
        </p:txBody>
      </p:sp>
      <p:sp>
        <p:nvSpPr>
          <p:cNvPr id="10" name="Rectangle 9">
            <a:extLst>
              <a:ext uri="{FF2B5EF4-FFF2-40B4-BE49-F238E27FC236}">
                <a16:creationId xmlns:a16="http://schemas.microsoft.com/office/drawing/2014/main" id="{E3DAE530-C9A8-4221-8E9B-3F5EB6AB334C}"/>
              </a:ext>
            </a:extLst>
          </p:cNvPr>
          <p:cNvSpPr/>
          <p:nvPr/>
        </p:nvSpPr>
        <p:spPr>
          <a:xfrm>
            <a:off x="5150643" y="1325761"/>
            <a:ext cx="1671637" cy="4143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Judicial</a:t>
            </a:r>
          </a:p>
        </p:txBody>
      </p:sp>
      <p:cxnSp>
        <p:nvCxnSpPr>
          <p:cNvPr id="12" name="Straight Arrow Connector 11">
            <a:extLst>
              <a:ext uri="{FF2B5EF4-FFF2-40B4-BE49-F238E27FC236}">
                <a16:creationId xmlns:a16="http://schemas.microsoft.com/office/drawing/2014/main" id="{6691B1F6-D5CB-4A1B-9F9F-86126CEF6A12}"/>
              </a:ext>
            </a:extLst>
          </p:cNvPr>
          <p:cNvCxnSpPr>
            <a:cxnSpLocks/>
          </p:cNvCxnSpPr>
          <p:nvPr/>
        </p:nvCxnSpPr>
        <p:spPr>
          <a:xfrm>
            <a:off x="2428875" y="2486033"/>
            <a:ext cx="1200150" cy="1700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064521D-68E4-492A-94FD-43ED92CABD5C}"/>
              </a:ext>
            </a:extLst>
          </p:cNvPr>
          <p:cNvCxnSpPr>
            <a:cxnSpLocks/>
          </p:cNvCxnSpPr>
          <p:nvPr/>
        </p:nvCxnSpPr>
        <p:spPr>
          <a:xfrm flipH="1">
            <a:off x="4572000" y="1935556"/>
            <a:ext cx="1543050" cy="2250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AF161D1-9710-498B-8ACD-85331133A74E}"/>
              </a:ext>
            </a:extLst>
          </p:cNvPr>
          <p:cNvCxnSpPr>
            <a:cxnSpLocks/>
          </p:cNvCxnSpPr>
          <p:nvPr/>
        </p:nvCxnSpPr>
        <p:spPr>
          <a:xfrm flipH="1">
            <a:off x="3253979" y="1552175"/>
            <a:ext cx="1671636" cy="5905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Arrow: Curved Up 18">
            <a:extLst>
              <a:ext uri="{FF2B5EF4-FFF2-40B4-BE49-F238E27FC236}">
                <a16:creationId xmlns:a16="http://schemas.microsoft.com/office/drawing/2014/main" id="{94EB860C-8D4B-4282-BCCE-2F1975B6C7C4}"/>
              </a:ext>
            </a:extLst>
          </p:cNvPr>
          <p:cNvSpPr/>
          <p:nvPr/>
        </p:nvSpPr>
        <p:spPr>
          <a:xfrm rot="16200000">
            <a:off x="7401527" y="982278"/>
            <a:ext cx="409957" cy="1174749"/>
          </a:xfrm>
          <a:prstGeom prst="curved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B4C2D511-07A3-49F6-A8AF-F839DF95DB9E}"/>
              </a:ext>
            </a:extLst>
          </p:cNvPr>
          <p:cNvSpPr txBox="1"/>
          <p:nvPr/>
        </p:nvSpPr>
        <p:spPr>
          <a:xfrm>
            <a:off x="6598605" y="1802406"/>
            <a:ext cx="2133276" cy="1200329"/>
          </a:xfrm>
          <a:prstGeom prst="rect">
            <a:avLst/>
          </a:prstGeom>
          <a:noFill/>
        </p:spPr>
        <p:txBody>
          <a:bodyPr wrap="none" rtlCol="0">
            <a:spAutoFit/>
          </a:bodyPr>
          <a:lstStyle/>
          <a:p>
            <a:pPr marL="285750" indent="-285750">
              <a:buFont typeface="Arial" panose="020B0604020202020204" pitchFamily="34" charset="0"/>
              <a:buChar char="•"/>
            </a:pPr>
            <a:r>
              <a:rPr lang="en-US" dirty="0"/>
              <a:t>Neutral 3rd party.</a:t>
            </a:r>
          </a:p>
          <a:p>
            <a:pPr marL="285750" indent="-285750">
              <a:buFont typeface="Arial" panose="020B0604020202020204" pitchFamily="34" charset="0"/>
              <a:buChar char="•"/>
            </a:pPr>
            <a:r>
              <a:rPr lang="en-US" dirty="0"/>
              <a:t>Decide slowly.</a:t>
            </a:r>
          </a:p>
          <a:p>
            <a:pPr marL="285750" indent="-285750">
              <a:buFont typeface="Arial" panose="020B0604020202020204" pitchFamily="34" charset="0"/>
              <a:buChar char="•"/>
            </a:pPr>
            <a:r>
              <a:rPr lang="en-US" dirty="0"/>
              <a:t>No other powers.</a:t>
            </a:r>
          </a:p>
          <a:p>
            <a:endParaRPr lang="en-US" dirty="0"/>
          </a:p>
        </p:txBody>
      </p:sp>
      <p:sp>
        <p:nvSpPr>
          <p:cNvPr id="25" name="TextBox 24">
            <a:extLst>
              <a:ext uri="{FF2B5EF4-FFF2-40B4-BE49-F238E27FC236}">
                <a16:creationId xmlns:a16="http://schemas.microsoft.com/office/drawing/2014/main" id="{7BD122ED-A6B5-4BCF-A5F8-5CBA2C7A4DF6}"/>
              </a:ext>
            </a:extLst>
          </p:cNvPr>
          <p:cNvSpPr txBox="1"/>
          <p:nvPr/>
        </p:nvSpPr>
        <p:spPr>
          <a:xfrm>
            <a:off x="4429321" y="1819558"/>
            <a:ext cx="1543051" cy="646331"/>
          </a:xfrm>
          <a:prstGeom prst="rect">
            <a:avLst/>
          </a:prstGeom>
          <a:noFill/>
        </p:spPr>
        <p:txBody>
          <a:bodyPr wrap="square" rtlCol="0">
            <a:spAutoFit/>
          </a:bodyPr>
          <a:lstStyle/>
          <a:p>
            <a:r>
              <a:rPr lang="en-US" b="1" dirty="0"/>
              <a:t>Information-processing</a:t>
            </a:r>
          </a:p>
        </p:txBody>
      </p:sp>
      <p:sp>
        <p:nvSpPr>
          <p:cNvPr id="26" name="TextBox 25">
            <a:extLst>
              <a:ext uri="{FF2B5EF4-FFF2-40B4-BE49-F238E27FC236}">
                <a16:creationId xmlns:a16="http://schemas.microsoft.com/office/drawing/2014/main" id="{4C92F2AB-1EEA-45B5-94C8-B60399AC2112}"/>
              </a:ext>
            </a:extLst>
          </p:cNvPr>
          <p:cNvSpPr txBox="1"/>
          <p:nvPr/>
        </p:nvSpPr>
        <p:spPr>
          <a:xfrm>
            <a:off x="3423215" y="3387714"/>
            <a:ext cx="1543051" cy="369332"/>
          </a:xfrm>
          <a:prstGeom prst="rect">
            <a:avLst/>
          </a:prstGeom>
          <a:noFill/>
        </p:spPr>
        <p:txBody>
          <a:bodyPr wrap="square" rtlCol="0">
            <a:spAutoFit/>
          </a:bodyPr>
          <a:lstStyle/>
          <a:p>
            <a:r>
              <a:rPr lang="en-US" dirty="0"/>
              <a:t>What to do</a:t>
            </a:r>
          </a:p>
        </p:txBody>
      </p:sp>
      <p:sp>
        <p:nvSpPr>
          <p:cNvPr id="27" name="TextBox 26">
            <a:extLst>
              <a:ext uri="{FF2B5EF4-FFF2-40B4-BE49-F238E27FC236}">
                <a16:creationId xmlns:a16="http://schemas.microsoft.com/office/drawing/2014/main" id="{5EFCAE64-1A11-4878-8227-104E2BF223BE}"/>
              </a:ext>
            </a:extLst>
          </p:cNvPr>
          <p:cNvSpPr txBox="1"/>
          <p:nvPr/>
        </p:nvSpPr>
        <p:spPr>
          <a:xfrm>
            <a:off x="3419408" y="5257524"/>
            <a:ext cx="1543051" cy="369332"/>
          </a:xfrm>
          <a:prstGeom prst="rect">
            <a:avLst/>
          </a:prstGeom>
          <a:noFill/>
        </p:spPr>
        <p:txBody>
          <a:bodyPr wrap="square" rtlCol="0">
            <a:spAutoFit/>
          </a:bodyPr>
          <a:lstStyle/>
          <a:p>
            <a:r>
              <a:rPr lang="en-US" dirty="0"/>
              <a:t>What to do</a:t>
            </a:r>
          </a:p>
        </p:txBody>
      </p:sp>
      <p:cxnSp>
        <p:nvCxnSpPr>
          <p:cNvPr id="28" name="Straight Arrow Connector 27">
            <a:extLst>
              <a:ext uri="{FF2B5EF4-FFF2-40B4-BE49-F238E27FC236}">
                <a16:creationId xmlns:a16="http://schemas.microsoft.com/office/drawing/2014/main" id="{242A7AFF-6005-43D6-A87B-CBB41862C20F}"/>
              </a:ext>
            </a:extLst>
          </p:cNvPr>
          <p:cNvCxnSpPr>
            <a:cxnSpLocks/>
          </p:cNvCxnSpPr>
          <p:nvPr/>
        </p:nvCxnSpPr>
        <p:spPr>
          <a:xfrm>
            <a:off x="4225429" y="5062781"/>
            <a:ext cx="1889621" cy="809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Graphic 30" descr="Group">
            <a:extLst>
              <a:ext uri="{FF2B5EF4-FFF2-40B4-BE49-F238E27FC236}">
                <a16:creationId xmlns:a16="http://schemas.microsoft.com/office/drawing/2014/main" id="{9902FD08-D674-4BB1-B521-38357DE90A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6487" y="5117903"/>
            <a:ext cx="1300163" cy="1300163"/>
          </a:xfrm>
          <a:prstGeom prst="rect">
            <a:avLst/>
          </a:prstGeom>
        </p:spPr>
      </p:pic>
      <p:cxnSp>
        <p:nvCxnSpPr>
          <p:cNvPr id="32" name="Straight Arrow Connector 31">
            <a:extLst>
              <a:ext uri="{FF2B5EF4-FFF2-40B4-BE49-F238E27FC236}">
                <a16:creationId xmlns:a16="http://schemas.microsoft.com/office/drawing/2014/main" id="{75E2D994-A35A-4081-934D-E7C2333DEF4E}"/>
              </a:ext>
            </a:extLst>
          </p:cNvPr>
          <p:cNvCxnSpPr>
            <a:cxnSpLocks/>
          </p:cNvCxnSpPr>
          <p:nvPr/>
        </p:nvCxnSpPr>
        <p:spPr>
          <a:xfrm flipH="1">
            <a:off x="2487761" y="5002036"/>
            <a:ext cx="1241277" cy="765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Arrow: Curved Left 36">
            <a:extLst>
              <a:ext uri="{FF2B5EF4-FFF2-40B4-BE49-F238E27FC236}">
                <a16:creationId xmlns:a16="http://schemas.microsoft.com/office/drawing/2014/main" id="{C8D72C56-1274-40F0-801A-6C7068E5A558}"/>
              </a:ext>
            </a:extLst>
          </p:cNvPr>
          <p:cNvSpPr/>
          <p:nvPr/>
        </p:nvSpPr>
        <p:spPr>
          <a:xfrm rot="10800000">
            <a:off x="266951" y="2152443"/>
            <a:ext cx="1057273" cy="2910337"/>
          </a:xfrm>
          <a:prstGeom prst="curvedLeftArrow">
            <a:avLst>
              <a:gd name="adj1" fmla="val 25000"/>
              <a:gd name="adj2" fmla="val 56811"/>
              <a:gd name="adj3" fmla="val 3175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8" name="Arrow: Curved Left 37">
            <a:extLst>
              <a:ext uri="{FF2B5EF4-FFF2-40B4-BE49-F238E27FC236}">
                <a16:creationId xmlns:a16="http://schemas.microsoft.com/office/drawing/2014/main" id="{557E5643-65EC-4CE7-B619-DBD3905E50BC}"/>
              </a:ext>
            </a:extLst>
          </p:cNvPr>
          <p:cNvSpPr/>
          <p:nvPr/>
        </p:nvSpPr>
        <p:spPr>
          <a:xfrm rot="10800000" flipH="1">
            <a:off x="6077644" y="4323000"/>
            <a:ext cx="1543050" cy="1030007"/>
          </a:xfrm>
          <a:prstGeom prst="curvedLeftArrow">
            <a:avLst>
              <a:gd name="adj1" fmla="val 25000"/>
              <a:gd name="adj2" fmla="val 56811"/>
              <a:gd name="adj3" fmla="val 3175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p:txBody>
      </p:sp>
      <p:pic>
        <p:nvPicPr>
          <p:cNvPr id="39" name="Picture 2" descr="Image result for ballot box">
            <a:extLst>
              <a:ext uri="{FF2B5EF4-FFF2-40B4-BE49-F238E27FC236}">
                <a16:creationId xmlns:a16="http://schemas.microsoft.com/office/drawing/2014/main" id="{6463C461-349A-4C52-9EAF-1CA7955F86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453" y="3387714"/>
            <a:ext cx="624417" cy="635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ballot box">
            <a:extLst>
              <a:ext uri="{FF2B5EF4-FFF2-40B4-BE49-F238E27FC236}">
                <a16:creationId xmlns:a16="http://schemas.microsoft.com/office/drawing/2014/main" id="{C8DED757-197F-41B7-9189-23B9D3A99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0933" y="4448204"/>
            <a:ext cx="624417" cy="63500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07BDB504-0B13-4767-8897-F1F7DB4832D0}"/>
              </a:ext>
            </a:extLst>
          </p:cNvPr>
          <p:cNvSpPr txBox="1"/>
          <p:nvPr/>
        </p:nvSpPr>
        <p:spPr>
          <a:xfrm>
            <a:off x="528634" y="6092272"/>
            <a:ext cx="1543051" cy="369332"/>
          </a:xfrm>
          <a:prstGeom prst="rect">
            <a:avLst/>
          </a:prstGeom>
          <a:noFill/>
        </p:spPr>
        <p:txBody>
          <a:bodyPr wrap="square" rtlCol="0">
            <a:spAutoFit/>
          </a:bodyPr>
          <a:lstStyle/>
          <a:p>
            <a:r>
              <a:rPr lang="en-US" dirty="0"/>
              <a:t>“The People”</a:t>
            </a:r>
          </a:p>
        </p:txBody>
      </p:sp>
      <p:sp>
        <p:nvSpPr>
          <p:cNvPr id="42" name="TextBox 41">
            <a:extLst>
              <a:ext uri="{FF2B5EF4-FFF2-40B4-BE49-F238E27FC236}">
                <a16:creationId xmlns:a16="http://schemas.microsoft.com/office/drawing/2014/main" id="{89FE4338-DA53-4695-855C-78B8FF292B8B}"/>
              </a:ext>
            </a:extLst>
          </p:cNvPr>
          <p:cNvSpPr txBox="1"/>
          <p:nvPr/>
        </p:nvSpPr>
        <p:spPr>
          <a:xfrm>
            <a:off x="6122192" y="6233400"/>
            <a:ext cx="1543051" cy="369332"/>
          </a:xfrm>
          <a:prstGeom prst="rect">
            <a:avLst/>
          </a:prstGeom>
          <a:noFill/>
        </p:spPr>
        <p:txBody>
          <a:bodyPr wrap="square" rtlCol="0">
            <a:spAutoFit/>
          </a:bodyPr>
          <a:lstStyle/>
          <a:p>
            <a:r>
              <a:rPr lang="en-US" dirty="0"/>
              <a:t>“The People”</a:t>
            </a:r>
          </a:p>
        </p:txBody>
      </p:sp>
      <p:sp>
        <p:nvSpPr>
          <p:cNvPr id="43" name="TextBox 42">
            <a:extLst>
              <a:ext uri="{FF2B5EF4-FFF2-40B4-BE49-F238E27FC236}">
                <a16:creationId xmlns:a16="http://schemas.microsoft.com/office/drawing/2014/main" id="{A72FEF82-22AF-4C45-BE6C-AAD54FBF9586}"/>
              </a:ext>
            </a:extLst>
          </p:cNvPr>
          <p:cNvSpPr txBox="1"/>
          <p:nvPr/>
        </p:nvSpPr>
        <p:spPr>
          <a:xfrm>
            <a:off x="3419407" y="3813547"/>
            <a:ext cx="1543051" cy="369332"/>
          </a:xfrm>
          <a:prstGeom prst="rect">
            <a:avLst/>
          </a:prstGeom>
          <a:noFill/>
        </p:spPr>
        <p:txBody>
          <a:bodyPr wrap="square" rtlCol="0">
            <a:spAutoFit/>
          </a:bodyPr>
          <a:lstStyle/>
          <a:p>
            <a:r>
              <a:rPr lang="en-US" b="1" dirty="0"/>
              <a:t>Enforcement </a:t>
            </a:r>
          </a:p>
        </p:txBody>
      </p:sp>
      <p:sp>
        <p:nvSpPr>
          <p:cNvPr id="44" name="TextBox 43">
            <a:extLst>
              <a:ext uri="{FF2B5EF4-FFF2-40B4-BE49-F238E27FC236}">
                <a16:creationId xmlns:a16="http://schemas.microsoft.com/office/drawing/2014/main" id="{322B7C5C-D383-4FD4-8F22-7CE70E305574}"/>
              </a:ext>
            </a:extLst>
          </p:cNvPr>
          <p:cNvSpPr txBox="1"/>
          <p:nvPr/>
        </p:nvSpPr>
        <p:spPr>
          <a:xfrm>
            <a:off x="2557461" y="2363192"/>
            <a:ext cx="1543051" cy="369332"/>
          </a:xfrm>
          <a:prstGeom prst="rect">
            <a:avLst/>
          </a:prstGeom>
          <a:noFill/>
        </p:spPr>
        <p:txBody>
          <a:bodyPr wrap="square" rtlCol="0">
            <a:spAutoFit/>
          </a:bodyPr>
          <a:lstStyle/>
          <a:p>
            <a:r>
              <a:rPr lang="en-US" b="1" dirty="0"/>
              <a:t>Policy-making</a:t>
            </a:r>
          </a:p>
        </p:txBody>
      </p:sp>
      <p:sp>
        <p:nvSpPr>
          <p:cNvPr id="45" name="TextBox 44">
            <a:extLst>
              <a:ext uri="{FF2B5EF4-FFF2-40B4-BE49-F238E27FC236}">
                <a16:creationId xmlns:a16="http://schemas.microsoft.com/office/drawing/2014/main" id="{F7EE2EFA-2416-441C-99EE-FB19143D8ECA}"/>
              </a:ext>
            </a:extLst>
          </p:cNvPr>
          <p:cNvSpPr txBox="1"/>
          <p:nvPr/>
        </p:nvSpPr>
        <p:spPr>
          <a:xfrm>
            <a:off x="3318270" y="1154385"/>
            <a:ext cx="1543051" cy="646331"/>
          </a:xfrm>
          <a:prstGeom prst="rect">
            <a:avLst/>
          </a:prstGeom>
          <a:noFill/>
        </p:spPr>
        <p:txBody>
          <a:bodyPr wrap="square" rtlCol="0">
            <a:spAutoFit/>
          </a:bodyPr>
          <a:lstStyle/>
          <a:p>
            <a:r>
              <a:rPr lang="en-US" dirty="0"/>
              <a:t>What is allowed</a:t>
            </a:r>
          </a:p>
        </p:txBody>
      </p:sp>
    </p:spTree>
    <p:extLst>
      <p:ext uri="{BB962C8B-B14F-4D97-AF65-F5344CB8AC3E}">
        <p14:creationId xmlns:p14="http://schemas.microsoft.com/office/powerpoint/2010/main" val="3803852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B041C-BCA8-4F01-A849-2C2380326D97}"/>
              </a:ext>
            </a:extLst>
          </p:cNvPr>
          <p:cNvSpPr>
            <a:spLocks noGrp="1"/>
          </p:cNvSpPr>
          <p:nvPr>
            <p:ph type="title"/>
          </p:nvPr>
        </p:nvSpPr>
        <p:spPr>
          <a:xfrm>
            <a:off x="242887" y="150810"/>
            <a:ext cx="8643937" cy="877886"/>
          </a:xfrm>
        </p:spPr>
        <p:txBody>
          <a:bodyPr>
            <a:normAutofit/>
          </a:bodyPr>
          <a:lstStyle/>
          <a:p>
            <a:r>
              <a:rPr lang="en-US" sz="4000" dirty="0"/>
              <a:t>Feedback to Remove Errors </a:t>
            </a:r>
          </a:p>
        </p:txBody>
      </p:sp>
      <p:sp>
        <p:nvSpPr>
          <p:cNvPr id="4" name="Footer Placeholder 3">
            <a:extLst>
              <a:ext uri="{FF2B5EF4-FFF2-40B4-BE49-F238E27FC236}">
                <a16:creationId xmlns:a16="http://schemas.microsoft.com/office/drawing/2014/main" id="{B19B2D08-2D1A-4F97-8128-63B5822F4CD5}"/>
              </a:ext>
            </a:extLst>
          </p:cNvPr>
          <p:cNvSpPr>
            <a:spLocks noGrp="1"/>
          </p:cNvSpPr>
          <p:nvPr>
            <p:ph type="ftr" sz="quarter" idx="11"/>
          </p:nvPr>
        </p:nvSpPr>
        <p:spPr/>
        <p:txBody>
          <a:bodyPr/>
          <a:lstStyle/>
          <a:p>
            <a:r>
              <a:rPr lang="en-US"/>
              <a:t>Bitcoin Hivemind</a:t>
            </a:r>
          </a:p>
        </p:txBody>
      </p:sp>
      <p:sp>
        <p:nvSpPr>
          <p:cNvPr id="5" name="Slide Number Placeholder 4">
            <a:extLst>
              <a:ext uri="{FF2B5EF4-FFF2-40B4-BE49-F238E27FC236}">
                <a16:creationId xmlns:a16="http://schemas.microsoft.com/office/drawing/2014/main" id="{F1941EA7-4D24-42B3-AF2F-E90E5346A395}"/>
              </a:ext>
            </a:extLst>
          </p:cNvPr>
          <p:cNvSpPr>
            <a:spLocks noGrp="1"/>
          </p:cNvSpPr>
          <p:nvPr>
            <p:ph type="sldNum" sz="quarter" idx="12"/>
          </p:nvPr>
        </p:nvSpPr>
        <p:spPr/>
        <p:txBody>
          <a:bodyPr/>
          <a:lstStyle/>
          <a:p>
            <a:fld id="{1A10F235-9555-41B0-B8E9-2A55BD748559}" type="slidenum">
              <a:rPr lang="en-US" smtClean="0"/>
              <a:t>25</a:t>
            </a:fld>
            <a:endParaRPr lang="en-US"/>
          </a:p>
        </p:txBody>
      </p:sp>
      <p:pic>
        <p:nvPicPr>
          <p:cNvPr id="7" name="Graphic 6" descr="Group">
            <a:extLst>
              <a:ext uri="{FF2B5EF4-FFF2-40B4-BE49-F238E27FC236}">
                <a16:creationId xmlns:a16="http://schemas.microsoft.com/office/drawing/2014/main" id="{B01EEED2-DA96-4B99-9A22-A4D5384918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3130" y="4832408"/>
            <a:ext cx="1300163" cy="1300163"/>
          </a:xfrm>
          <a:prstGeom prst="rect">
            <a:avLst/>
          </a:prstGeom>
        </p:spPr>
      </p:pic>
      <p:sp>
        <p:nvSpPr>
          <p:cNvPr id="8" name="Rectangle 7">
            <a:extLst>
              <a:ext uri="{FF2B5EF4-FFF2-40B4-BE49-F238E27FC236}">
                <a16:creationId xmlns:a16="http://schemas.microsoft.com/office/drawing/2014/main" id="{8925C45C-379A-44C6-BDE9-EDB9AD6511CF}"/>
              </a:ext>
            </a:extLst>
          </p:cNvPr>
          <p:cNvSpPr/>
          <p:nvPr/>
        </p:nvSpPr>
        <p:spPr>
          <a:xfrm>
            <a:off x="1987278" y="1948854"/>
            <a:ext cx="1671637" cy="41433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Legislative</a:t>
            </a:r>
          </a:p>
        </p:txBody>
      </p:sp>
      <p:sp>
        <p:nvSpPr>
          <p:cNvPr id="9" name="Rectangle 8">
            <a:extLst>
              <a:ext uri="{FF2B5EF4-FFF2-40B4-BE49-F238E27FC236}">
                <a16:creationId xmlns:a16="http://schemas.microsoft.com/office/drawing/2014/main" id="{11AF3D12-A4DC-4F23-B08C-5A0A1644563E}"/>
              </a:ext>
            </a:extLst>
          </p:cNvPr>
          <p:cNvSpPr/>
          <p:nvPr/>
        </p:nvSpPr>
        <p:spPr>
          <a:xfrm>
            <a:off x="5622131" y="1945274"/>
            <a:ext cx="1671637" cy="4143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Executive</a:t>
            </a:r>
          </a:p>
        </p:txBody>
      </p:sp>
      <p:pic>
        <p:nvPicPr>
          <p:cNvPr id="31" name="Graphic 30" descr="Group">
            <a:extLst>
              <a:ext uri="{FF2B5EF4-FFF2-40B4-BE49-F238E27FC236}">
                <a16:creationId xmlns:a16="http://schemas.microsoft.com/office/drawing/2014/main" id="{9902FD08-D674-4BB1-B521-38357DE90A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03107" y="4880282"/>
            <a:ext cx="1300163" cy="1300163"/>
          </a:xfrm>
          <a:prstGeom prst="rect">
            <a:avLst/>
          </a:prstGeom>
        </p:spPr>
      </p:pic>
      <p:sp>
        <p:nvSpPr>
          <p:cNvPr id="37" name="Arrow: Curved Left 36">
            <a:extLst>
              <a:ext uri="{FF2B5EF4-FFF2-40B4-BE49-F238E27FC236}">
                <a16:creationId xmlns:a16="http://schemas.microsoft.com/office/drawing/2014/main" id="{C8D72C56-1274-40F0-801A-6C7068E5A558}"/>
              </a:ext>
            </a:extLst>
          </p:cNvPr>
          <p:cNvSpPr/>
          <p:nvPr/>
        </p:nvSpPr>
        <p:spPr>
          <a:xfrm rot="10800000">
            <a:off x="827965" y="2267144"/>
            <a:ext cx="1057273" cy="2910337"/>
          </a:xfrm>
          <a:prstGeom prst="curvedLeftArrow">
            <a:avLst>
              <a:gd name="adj1" fmla="val 25000"/>
              <a:gd name="adj2" fmla="val 56811"/>
              <a:gd name="adj3" fmla="val 3175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pic>
        <p:nvPicPr>
          <p:cNvPr id="39" name="Picture 2" descr="Image result for ballot box">
            <a:extLst>
              <a:ext uri="{FF2B5EF4-FFF2-40B4-BE49-F238E27FC236}">
                <a16:creationId xmlns:a16="http://schemas.microsoft.com/office/drawing/2014/main" id="{6463C461-349A-4C52-9EAF-1CA7955F86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357" y="5335745"/>
            <a:ext cx="624417" cy="6350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ballot box">
            <a:extLst>
              <a:ext uri="{FF2B5EF4-FFF2-40B4-BE49-F238E27FC236}">
                <a16:creationId xmlns:a16="http://schemas.microsoft.com/office/drawing/2014/main" id="{C8DED757-197F-41B7-9189-23B9D3A99E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1975" y="5164989"/>
            <a:ext cx="624417" cy="63500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07BDB504-0B13-4767-8897-F1F7DB4832D0}"/>
              </a:ext>
            </a:extLst>
          </p:cNvPr>
          <p:cNvSpPr txBox="1"/>
          <p:nvPr/>
        </p:nvSpPr>
        <p:spPr>
          <a:xfrm>
            <a:off x="2115864" y="6004540"/>
            <a:ext cx="1543051" cy="369332"/>
          </a:xfrm>
          <a:prstGeom prst="rect">
            <a:avLst/>
          </a:prstGeom>
          <a:noFill/>
        </p:spPr>
        <p:txBody>
          <a:bodyPr wrap="square" rtlCol="0">
            <a:spAutoFit/>
          </a:bodyPr>
          <a:lstStyle/>
          <a:p>
            <a:r>
              <a:rPr lang="en-US" dirty="0"/>
              <a:t>“The People”</a:t>
            </a:r>
          </a:p>
        </p:txBody>
      </p:sp>
      <p:sp>
        <p:nvSpPr>
          <p:cNvPr id="42" name="TextBox 41">
            <a:extLst>
              <a:ext uri="{FF2B5EF4-FFF2-40B4-BE49-F238E27FC236}">
                <a16:creationId xmlns:a16="http://schemas.microsoft.com/office/drawing/2014/main" id="{89FE4338-DA53-4695-855C-78B8FF292B8B}"/>
              </a:ext>
            </a:extLst>
          </p:cNvPr>
          <p:cNvSpPr txBox="1"/>
          <p:nvPr/>
        </p:nvSpPr>
        <p:spPr>
          <a:xfrm>
            <a:off x="5803107" y="5995779"/>
            <a:ext cx="1543051" cy="369332"/>
          </a:xfrm>
          <a:prstGeom prst="rect">
            <a:avLst/>
          </a:prstGeom>
          <a:noFill/>
        </p:spPr>
        <p:txBody>
          <a:bodyPr wrap="square" rtlCol="0">
            <a:spAutoFit/>
          </a:bodyPr>
          <a:lstStyle/>
          <a:p>
            <a:r>
              <a:rPr lang="en-US" dirty="0"/>
              <a:t>“The People”</a:t>
            </a:r>
          </a:p>
        </p:txBody>
      </p:sp>
      <p:sp>
        <p:nvSpPr>
          <p:cNvPr id="30" name="Arrow: Curved Left 29">
            <a:extLst>
              <a:ext uri="{FF2B5EF4-FFF2-40B4-BE49-F238E27FC236}">
                <a16:creationId xmlns:a16="http://schemas.microsoft.com/office/drawing/2014/main" id="{F108F2AB-5EAB-4EE1-8844-858DC14278D2}"/>
              </a:ext>
            </a:extLst>
          </p:cNvPr>
          <p:cNvSpPr/>
          <p:nvPr/>
        </p:nvSpPr>
        <p:spPr>
          <a:xfrm>
            <a:off x="3514727" y="2475525"/>
            <a:ext cx="1057273" cy="2662245"/>
          </a:xfrm>
          <a:prstGeom prst="curvedLeftArrow">
            <a:avLst>
              <a:gd name="adj1" fmla="val 25000"/>
              <a:gd name="adj2" fmla="val 56811"/>
              <a:gd name="adj3" fmla="val 3175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4" name="Arrow: Curved Left 33">
            <a:extLst>
              <a:ext uri="{FF2B5EF4-FFF2-40B4-BE49-F238E27FC236}">
                <a16:creationId xmlns:a16="http://schemas.microsoft.com/office/drawing/2014/main" id="{14FED041-E68C-482E-B45B-AE93AF98E8CD}"/>
              </a:ext>
            </a:extLst>
          </p:cNvPr>
          <p:cNvSpPr/>
          <p:nvPr/>
        </p:nvSpPr>
        <p:spPr>
          <a:xfrm rot="10800000" flipH="1">
            <a:off x="7486650" y="2196708"/>
            <a:ext cx="1057272" cy="2910337"/>
          </a:xfrm>
          <a:prstGeom prst="curvedLeftArrow">
            <a:avLst>
              <a:gd name="adj1" fmla="val 25000"/>
              <a:gd name="adj2" fmla="val 56811"/>
              <a:gd name="adj3" fmla="val 3175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35" name="Arrow: Curved Left 34">
            <a:extLst>
              <a:ext uri="{FF2B5EF4-FFF2-40B4-BE49-F238E27FC236}">
                <a16:creationId xmlns:a16="http://schemas.microsoft.com/office/drawing/2014/main" id="{6EA21138-3301-4DD1-A16A-62BDBD009674}"/>
              </a:ext>
            </a:extLst>
          </p:cNvPr>
          <p:cNvSpPr/>
          <p:nvPr/>
        </p:nvSpPr>
        <p:spPr>
          <a:xfrm flipH="1">
            <a:off x="4724400" y="2627925"/>
            <a:ext cx="1057272" cy="2662245"/>
          </a:xfrm>
          <a:prstGeom prst="curvedLeftArrow">
            <a:avLst>
              <a:gd name="adj1" fmla="val 25000"/>
              <a:gd name="adj2" fmla="val 56811"/>
              <a:gd name="adj3" fmla="val 3175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36" name="TextBox 35">
            <a:extLst>
              <a:ext uri="{FF2B5EF4-FFF2-40B4-BE49-F238E27FC236}">
                <a16:creationId xmlns:a16="http://schemas.microsoft.com/office/drawing/2014/main" id="{02406773-424A-470F-8121-E8217FD2C8DB}"/>
              </a:ext>
            </a:extLst>
          </p:cNvPr>
          <p:cNvSpPr txBox="1"/>
          <p:nvPr/>
        </p:nvSpPr>
        <p:spPr>
          <a:xfrm>
            <a:off x="3337321" y="3554996"/>
            <a:ext cx="1543051" cy="369332"/>
          </a:xfrm>
          <a:prstGeom prst="rect">
            <a:avLst/>
          </a:prstGeom>
          <a:noFill/>
        </p:spPr>
        <p:txBody>
          <a:bodyPr wrap="square" rtlCol="0">
            <a:spAutoFit/>
          </a:bodyPr>
          <a:lstStyle/>
          <a:p>
            <a:r>
              <a:rPr lang="en-US" dirty="0"/>
              <a:t>Bad Policy </a:t>
            </a:r>
          </a:p>
        </p:txBody>
      </p:sp>
      <p:sp>
        <p:nvSpPr>
          <p:cNvPr id="46" name="TextBox 45">
            <a:extLst>
              <a:ext uri="{FF2B5EF4-FFF2-40B4-BE49-F238E27FC236}">
                <a16:creationId xmlns:a16="http://schemas.microsoft.com/office/drawing/2014/main" id="{C0600B00-8D50-4C81-BEF7-1644B7D41D4D}"/>
              </a:ext>
            </a:extLst>
          </p:cNvPr>
          <p:cNvSpPr txBox="1"/>
          <p:nvPr/>
        </p:nvSpPr>
        <p:spPr>
          <a:xfrm>
            <a:off x="987028" y="3425244"/>
            <a:ext cx="1543051" cy="646331"/>
          </a:xfrm>
          <a:prstGeom prst="rect">
            <a:avLst/>
          </a:prstGeom>
          <a:noFill/>
        </p:spPr>
        <p:txBody>
          <a:bodyPr wrap="square" rtlCol="0">
            <a:spAutoFit/>
          </a:bodyPr>
          <a:lstStyle/>
          <a:p>
            <a:r>
              <a:rPr lang="en-US" dirty="0"/>
              <a:t>Fired by Secret Ballot</a:t>
            </a:r>
          </a:p>
        </p:txBody>
      </p:sp>
      <p:sp>
        <p:nvSpPr>
          <p:cNvPr id="47" name="TextBox 46">
            <a:extLst>
              <a:ext uri="{FF2B5EF4-FFF2-40B4-BE49-F238E27FC236}">
                <a16:creationId xmlns:a16="http://schemas.microsoft.com/office/drawing/2014/main" id="{4621455F-20B0-4507-8FCB-AB597C1EBF49}"/>
              </a:ext>
            </a:extLst>
          </p:cNvPr>
          <p:cNvSpPr txBox="1"/>
          <p:nvPr/>
        </p:nvSpPr>
        <p:spPr>
          <a:xfrm>
            <a:off x="4799889" y="3549367"/>
            <a:ext cx="1543051" cy="369332"/>
          </a:xfrm>
          <a:prstGeom prst="rect">
            <a:avLst/>
          </a:prstGeom>
          <a:noFill/>
        </p:spPr>
        <p:txBody>
          <a:bodyPr wrap="square" rtlCol="0">
            <a:spAutoFit/>
          </a:bodyPr>
          <a:lstStyle/>
          <a:p>
            <a:r>
              <a:rPr lang="en-US" dirty="0"/>
              <a:t>Tyranny</a:t>
            </a:r>
          </a:p>
        </p:txBody>
      </p:sp>
      <p:sp>
        <p:nvSpPr>
          <p:cNvPr id="48" name="TextBox 47">
            <a:extLst>
              <a:ext uri="{FF2B5EF4-FFF2-40B4-BE49-F238E27FC236}">
                <a16:creationId xmlns:a16="http://schemas.microsoft.com/office/drawing/2014/main" id="{64410C0D-9FCE-4BAF-85E0-511820B4ED52}"/>
              </a:ext>
            </a:extLst>
          </p:cNvPr>
          <p:cNvSpPr txBox="1"/>
          <p:nvPr/>
        </p:nvSpPr>
        <p:spPr>
          <a:xfrm>
            <a:off x="6983496" y="3369358"/>
            <a:ext cx="1543051" cy="646331"/>
          </a:xfrm>
          <a:prstGeom prst="rect">
            <a:avLst/>
          </a:prstGeom>
          <a:noFill/>
        </p:spPr>
        <p:txBody>
          <a:bodyPr wrap="square" rtlCol="0">
            <a:spAutoFit/>
          </a:bodyPr>
          <a:lstStyle/>
          <a:p>
            <a:r>
              <a:rPr lang="en-US" dirty="0"/>
              <a:t>Fired by Secret Ballot</a:t>
            </a:r>
          </a:p>
        </p:txBody>
      </p:sp>
    </p:spTree>
    <p:extLst>
      <p:ext uri="{BB962C8B-B14F-4D97-AF65-F5344CB8AC3E}">
        <p14:creationId xmlns:p14="http://schemas.microsoft.com/office/powerpoint/2010/main" val="1444135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FD390-BD00-44A5-ABE1-EB84ED623FB1}"/>
              </a:ext>
            </a:extLst>
          </p:cNvPr>
          <p:cNvSpPr>
            <a:spLocks noGrp="1"/>
          </p:cNvSpPr>
          <p:nvPr>
            <p:ph type="title"/>
          </p:nvPr>
        </p:nvSpPr>
        <p:spPr>
          <a:xfrm>
            <a:off x="436245" y="69849"/>
            <a:ext cx="7886700" cy="1325563"/>
          </a:xfrm>
        </p:spPr>
        <p:txBody>
          <a:bodyPr/>
          <a:lstStyle/>
          <a:p>
            <a:r>
              <a:rPr lang="en-US" dirty="0"/>
              <a:t>Feedback: Market vs Electoral</a:t>
            </a:r>
          </a:p>
        </p:txBody>
      </p:sp>
      <p:sp>
        <p:nvSpPr>
          <p:cNvPr id="3" name="Content Placeholder 2">
            <a:extLst>
              <a:ext uri="{FF2B5EF4-FFF2-40B4-BE49-F238E27FC236}">
                <a16:creationId xmlns:a16="http://schemas.microsoft.com/office/drawing/2014/main" id="{835800AE-A126-478F-B0D5-C334FA6C7AD2}"/>
              </a:ext>
            </a:extLst>
          </p:cNvPr>
          <p:cNvSpPr>
            <a:spLocks noGrp="1"/>
          </p:cNvSpPr>
          <p:nvPr>
            <p:ph idx="1"/>
          </p:nvPr>
        </p:nvSpPr>
        <p:spPr>
          <a:xfrm>
            <a:off x="542925" y="4505325"/>
            <a:ext cx="7886700" cy="1775493"/>
          </a:xfrm>
        </p:spPr>
        <p:txBody>
          <a:bodyPr/>
          <a:lstStyle/>
          <a:p>
            <a:pPr marL="514350" indent="-514350">
              <a:buFont typeface="+mj-lt"/>
              <a:buAutoNum type="arabicPeriod"/>
            </a:pPr>
            <a:r>
              <a:rPr lang="en-US" dirty="0"/>
              <a:t>Frequency</a:t>
            </a:r>
          </a:p>
          <a:p>
            <a:pPr marL="514350" indent="-514350">
              <a:buFont typeface="+mj-lt"/>
              <a:buAutoNum type="arabicPeriod"/>
            </a:pPr>
            <a:r>
              <a:rPr lang="en-US" dirty="0"/>
              <a:t> </a:t>
            </a:r>
          </a:p>
        </p:txBody>
      </p:sp>
      <p:sp>
        <p:nvSpPr>
          <p:cNvPr id="4" name="Footer Placeholder 3">
            <a:extLst>
              <a:ext uri="{FF2B5EF4-FFF2-40B4-BE49-F238E27FC236}">
                <a16:creationId xmlns:a16="http://schemas.microsoft.com/office/drawing/2014/main" id="{66744C7D-A37A-4EEF-9758-74ACA40BBE9F}"/>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DECBBA44-0604-41F7-868D-131DE379EE5F}"/>
              </a:ext>
            </a:extLst>
          </p:cNvPr>
          <p:cNvSpPr>
            <a:spLocks noGrp="1"/>
          </p:cNvSpPr>
          <p:nvPr>
            <p:ph type="sldNum" sz="quarter" idx="12"/>
          </p:nvPr>
        </p:nvSpPr>
        <p:spPr/>
        <p:txBody>
          <a:bodyPr/>
          <a:lstStyle/>
          <a:p>
            <a:fld id="{1A10F235-9555-41B0-B8E9-2A55BD748559}" type="slidenum">
              <a:rPr lang="en-US" smtClean="0"/>
              <a:t>26</a:t>
            </a:fld>
            <a:endParaRPr lang="en-US"/>
          </a:p>
        </p:txBody>
      </p:sp>
      <p:pic>
        <p:nvPicPr>
          <p:cNvPr id="7" name="Picture 6">
            <a:extLst>
              <a:ext uri="{FF2B5EF4-FFF2-40B4-BE49-F238E27FC236}">
                <a16:creationId xmlns:a16="http://schemas.microsoft.com/office/drawing/2014/main" id="{BBCA9B79-05A0-440D-904D-7EFE28158150}"/>
              </a:ext>
            </a:extLst>
          </p:cNvPr>
          <p:cNvPicPr>
            <a:picLocks noChangeAspect="1"/>
          </p:cNvPicPr>
          <p:nvPr/>
        </p:nvPicPr>
        <p:blipFill rotWithShape="1">
          <a:blip r:embed="rId2"/>
          <a:srcRect l="15556" t="40556" r="20000" b="19861"/>
          <a:stretch/>
        </p:blipFill>
        <p:spPr>
          <a:xfrm>
            <a:off x="914401" y="1215589"/>
            <a:ext cx="3474720" cy="2845674"/>
          </a:xfrm>
          <a:prstGeom prst="rect">
            <a:avLst/>
          </a:prstGeom>
        </p:spPr>
      </p:pic>
      <p:pic>
        <p:nvPicPr>
          <p:cNvPr id="9" name="Picture 8" descr="A person wearing a suit and tie&#10;&#10;Description automatically generated">
            <a:extLst>
              <a:ext uri="{FF2B5EF4-FFF2-40B4-BE49-F238E27FC236}">
                <a16:creationId xmlns:a16="http://schemas.microsoft.com/office/drawing/2014/main" id="{E09EAB76-1063-4015-9ED0-A02CE1F91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880" y="1532084"/>
            <a:ext cx="3981450" cy="1990725"/>
          </a:xfrm>
          <a:prstGeom prst="rect">
            <a:avLst/>
          </a:prstGeom>
        </p:spPr>
      </p:pic>
    </p:spTree>
    <p:extLst>
      <p:ext uri="{BB962C8B-B14F-4D97-AF65-F5344CB8AC3E}">
        <p14:creationId xmlns:p14="http://schemas.microsoft.com/office/powerpoint/2010/main" val="3075540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FD390-BD00-44A5-ABE1-EB84ED623FB1}"/>
              </a:ext>
            </a:extLst>
          </p:cNvPr>
          <p:cNvSpPr>
            <a:spLocks noGrp="1"/>
          </p:cNvSpPr>
          <p:nvPr>
            <p:ph type="title"/>
          </p:nvPr>
        </p:nvSpPr>
        <p:spPr>
          <a:xfrm>
            <a:off x="436245" y="69849"/>
            <a:ext cx="7886700" cy="1325563"/>
          </a:xfrm>
        </p:spPr>
        <p:txBody>
          <a:bodyPr/>
          <a:lstStyle/>
          <a:p>
            <a:r>
              <a:rPr lang="en-US" dirty="0"/>
              <a:t>Feedback: Market vs Electoral</a:t>
            </a:r>
          </a:p>
        </p:txBody>
      </p:sp>
      <p:sp>
        <p:nvSpPr>
          <p:cNvPr id="3" name="Content Placeholder 2">
            <a:extLst>
              <a:ext uri="{FF2B5EF4-FFF2-40B4-BE49-F238E27FC236}">
                <a16:creationId xmlns:a16="http://schemas.microsoft.com/office/drawing/2014/main" id="{835800AE-A126-478F-B0D5-C334FA6C7AD2}"/>
              </a:ext>
            </a:extLst>
          </p:cNvPr>
          <p:cNvSpPr>
            <a:spLocks noGrp="1"/>
          </p:cNvSpPr>
          <p:nvPr>
            <p:ph idx="1"/>
          </p:nvPr>
        </p:nvSpPr>
        <p:spPr>
          <a:xfrm>
            <a:off x="542925" y="4505325"/>
            <a:ext cx="7886700" cy="1775493"/>
          </a:xfrm>
        </p:spPr>
        <p:txBody>
          <a:bodyPr/>
          <a:lstStyle/>
          <a:p>
            <a:pPr marL="514350" indent="-514350">
              <a:buFont typeface="+mj-lt"/>
              <a:buAutoNum type="arabicPeriod"/>
            </a:pPr>
            <a:r>
              <a:rPr lang="en-US" dirty="0"/>
              <a:t>Frequency</a:t>
            </a:r>
          </a:p>
          <a:p>
            <a:pPr marL="514350" indent="-514350">
              <a:buFont typeface="+mj-lt"/>
              <a:buAutoNum type="arabicPeriod"/>
            </a:pPr>
            <a:r>
              <a:rPr lang="en-US" b="1" u="sng" dirty="0"/>
              <a:t>Research</a:t>
            </a:r>
          </a:p>
        </p:txBody>
      </p:sp>
      <p:sp>
        <p:nvSpPr>
          <p:cNvPr id="4" name="Footer Placeholder 3">
            <a:extLst>
              <a:ext uri="{FF2B5EF4-FFF2-40B4-BE49-F238E27FC236}">
                <a16:creationId xmlns:a16="http://schemas.microsoft.com/office/drawing/2014/main" id="{66744C7D-A37A-4EEF-9758-74ACA40BBE9F}"/>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DECBBA44-0604-41F7-868D-131DE379EE5F}"/>
              </a:ext>
            </a:extLst>
          </p:cNvPr>
          <p:cNvSpPr>
            <a:spLocks noGrp="1"/>
          </p:cNvSpPr>
          <p:nvPr>
            <p:ph type="sldNum" sz="quarter" idx="12"/>
          </p:nvPr>
        </p:nvSpPr>
        <p:spPr/>
        <p:txBody>
          <a:bodyPr/>
          <a:lstStyle/>
          <a:p>
            <a:fld id="{1A10F235-9555-41B0-B8E9-2A55BD748559}" type="slidenum">
              <a:rPr lang="en-US" smtClean="0"/>
              <a:t>27</a:t>
            </a:fld>
            <a:endParaRPr lang="en-US"/>
          </a:p>
        </p:txBody>
      </p:sp>
      <p:pic>
        <p:nvPicPr>
          <p:cNvPr id="7" name="Picture 6">
            <a:extLst>
              <a:ext uri="{FF2B5EF4-FFF2-40B4-BE49-F238E27FC236}">
                <a16:creationId xmlns:a16="http://schemas.microsoft.com/office/drawing/2014/main" id="{BBCA9B79-05A0-440D-904D-7EFE28158150}"/>
              </a:ext>
            </a:extLst>
          </p:cNvPr>
          <p:cNvPicPr>
            <a:picLocks noChangeAspect="1"/>
          </p:cNvPicPr>
          <p:nvPr/>
        </p:nvPicPr>
        <p:blipFill rotWithShape="1">
          <a:blip r:embed="rId2"/>
          <a:srcRect l="15556" t="40556" r="20000" b="19861"/>
          <a:stretch/>
        </p:blipFill>
        <p:spPr>
          <a:xfrm>
            <a:off x="914401" y="1215589"/>
            <a:ext cx="3474720" cy="2845674"/>
          </a:xfrm>
          <a:prstGeom prst="rect">
            <a:avLst/>
          </a:prstGeom>
        </p:spPr>
      </p:pic>
      <p:pic>
        <p:nvPicPr>
          <p:cNvPr id="9" name="Picture 8" descr="A person wearing a suit and tie&#10;&#10;Description automatically generated">
            <a:extLst>
              <a:ext uri="{FF2B5EF4-FFF2-40B4-BE49-F238E27FC236}">
                <a16:creationId xmlns:a16="http://schemas.microsoft.com/office/drawing/2014/main" id="{E09EAB76-1063-4015-9ED0-A02CE1F91F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4880" y="1532084"/>
            <a:ext cx="3981450" cy="1990725"/>
          </a:xfrm>
          <a:prstGeom prst="rect">
            <a:avLst/>
          </a:prstGeom>
        </p:spPr>
      </p:pic>
    </p:spTree>
    <p:extLst>
      <p:ext uri="{BB962C8B-B14F-4D97-AF65-F5344CB8AC3E}">
        <p14:creationId xmlns:p14="http://schemas.microsoft.com/office/powerpoint/2010/main" val="924302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rrow: Curved Left 16">
            <a:extLst>
              <a:ext uri="{FF2B5EF4-FFF2-40B4-BE49-F238E27FC236}">
                <a16:creationId xmlns:a16="http://schemas.microsoft.com/office/drawing/2014/main" id="{63422285-1D4D-4964-845B-B78C735A2E07}"/>
              </a:ext>
            </a:extLst>
          </p:cNvPr>
          <p:cNvSpPr/>
          <p:nvPr/>
        </p:nvSpPr>
        <p:spPr>
          <a:xfrm rot="5400000" flipH="1">
            <a:off x="6019946" y="1828173"/>
            <a:ext cx="1224759" cy="2859165"/>
          </a:xfrm>
          <a:prstGeom prst="curvedLeftArrow">
            <a:avLst>
              <a:gd name="adj1" fmla="val 21015"/>
              <a:gd name="adj2" fmla="val 42588"/>
              <a:gd name="adj3" fmla="val 279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91A9FDE-0327-49B2-9FA3-76A11BF8EF6E}"/>
              </a:ext>
            </a:extLst>
          </p:cNvPr>
          <p:cNvSpPr>
            <a:spLocks noGrp="1"/>
          </p:cNvSpPr>
          <p:nvPr>
            <p:ph type="title"/>
          </p:nvPr>
        </p:nvSpPr>
        <p:spPr>
          <a:xfrm>
            <a:off x="628650" y="230977"/>
            <a:ext cx="7886700" cy="905298"/>
          </a:xfrm>
        </p:spPr>
        <p:txBody>
          <a:bodyPr/>
          <a:lstStyle/>
          <a:p>
            <a:r>
              <a:rPr lang="en-US" dirty="0"/>
              <a:t>Research = Search for Alternatives</a:t>
            </a:r>
          </a:p>
        </p:txBody>
      </p:sp>
      <p:sp>
        <p:nvSpPr>
          <p:cNvPr id="3" name="Content Placeholder 2">
            <a:extLst>
              <a:ext uri="{FF2B5EF4-FFF2-40B4-BE49-F238E27FC236}">
                <a16:creationId xmlns:a16="http://schemas.microsoft.com/office/drawing/2014/main" id="{03E27B94-FEB0-4CEB-9BC0-8C7768281CB6}"/>
              </a:ext>
            </a:extLst>
          </p:cNvPr>
          <p:cNvSpPr>
            <a:spLocks noGrp="1"/>
          </p:cNvSpPr>
          <p:nvPr>
            <p:ph idx="1"/>
          </p:nvPr>
        </p:nvSpPr>
        <p:spPr>
          <a:xfrm>
            <a:off x="561975" y="1534550"/>
            <a:ext cx="7886700" cy="555625"/>
          </a:xfrm>
        </p:spPr>
        <p:txBody>
          <a:bodyPr/>
          <a:lstStyle/>
          <a:p>
            <a:r>
              <a:rPr lang="en-US" dirty="0"/>
              <a:t>Disappointing sale </a:t>
            </a:r>
            <a:r>
              <a:rPr lang="en-US" dirty="0">
                <a:sym typeface="Wingdings" panose="05000000000000000000" pitchFamily="2" charset="2"/>
              </a:rPr>
              <a:t></a:t>
            </a:r>
            <a:r>
              <a:rPr lang="en-US" dirty="0"/>
              <a:t> search for alternatives.</a:t>
            </a:r>
          </a:p>
          <a:p>
            <a:pPr marL="0" indent="0">
              <a:buNone/>
            </a:pPr>
            <a:endParaRPr lang="en-US" dirty="0"/>
          </a:p>
        </p:txBody>
      </p:sp>
      <p:sp>
        <p:nvSpPr>
          <p:cNvPr id="4" name="Footer Placeholder 3">
            <a:extLst>
              <a:ext uri="{FF2B5EF4-FFF2-40B4-BE49-F238E27FC236}">
                <a16:creationId xmlns:a16="http://schemas.microsoft.com/office/drawing/2014/main" id="{615D57CA-7C82-4F25-85F2-D6B27246B587}"/>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79A6C666-950B-404D-80AE-5C646282BC0F}"/>
              </a:ext>
            </a:extLst>
          </p:cNvPr>
          <p:cNvSpPr>
            <a:spLocks noGrp="1"/>
          </p:cNvSpPr>
          <p:nvPr>
            <p:ph type="sldNum" sz="quarter" idx="12"/>
          </p:nvPr>
        </p:nvSpPr>
        <p:spPr/>
        <p:txBody>
          <a:bodyPr/>
          <a:lstStyle/>
          <a:p>
            <a:fld id="{1A10F235-9555-41B0-B8E9-2A55BD748559}" type="slidenum">
              <a:rPr lang="en-US" smtClean="0"/>
              <a:t>28</a:t>
            </a:fld>
            <a:endParaRPr lang="en-US"/>
          </a:p>
        </p:txBody>
      </p:sp>
      <p:pic>
        <p:nvPicPr>
          <p:cNvPr id="6" name="Picture 5">
            <a:extLst>
              <a:ext uri="{FF2B5EF4-FFF2-40B4-BE49-F238E27FC236}">
                <a16:creationId xmlns:a16="http://schemas.microsoft.com/office/drawing/2014/main" id="{16C6C685-1D27-4643-B0B3-9D25CF27DAA7}"/>
              </a:ext>
            </a:extLst>
          </p:cNvPr>
          <p:cNvPicPr>
            <a:picLocks noChangeAspect="1"/>
          </p:cNvPicPr>
          <p:nvPr/>
        </p:nvPicPr>
        <p:blipFill>
          <a:blip r:embed="rId2"/>
          <a:stretch>
            <a:fillRect/>
          </a:stretch>
        </p:blipFill>
        <p:spPr>
          <a:xfrm>
            <a:off x="796341" y="2225111"/>
            <a:ext cx="3786338" cy="2748339"/>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5E7D0CD7-6D59-48E1-A67E-D8BF136DDFB9}"/>
              </a:ext>
            </a:extLst>
          </p:cNvPr>
          <p:cNvPicPr>
            <a:picLocks noChangeAspect="1"/>
          </p:cNvPicPr>
          <p:nvPr/>
        </p:nvPicPr>
        <p:blipFill>
          <a:blip r:embed="rId2"/>
          <a:stretch>
            <a:fillRect/>
          </a:stretch>
        </p:blipFill>
        <p:spPr>
          <a:xfrm>
            <a:off x="948741" y="2377511"/>
            <a:ext cx="3786338" cy="274833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A97C34B2-BCE1-47F1-99FA-CA7FAEBFE420}"/>
              </a:ext>
            </a:extLst>
          </p:cNvPr>
          <p:cNvPicPr>
            <a:picLocks noChangeAspect="1"/>
          </p:cNvPicPr>
          <p:nvPr/>
        </p:nvPicPr>
        <p:blipFill>
          <a:blip r:embed="rId2"/>
          <a:stretch>
            <a:fillRect/>
          </a:stretch>
        </p:blipFill>
        <p:spPr>
          <a:xfrm>
            <a:off x="1101141" y="2529911"/>
            <a:ext cx="3786338" cy="274833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6BCB5701-027B-4748-BB32-CDFC173DDDD3}"/>
              </a:ext>
            </a:extLst>
          </p:cNvPr>
          <p:cNvPicPr>
            <a:picLocks noChangeAspect="1"/>
          </p:cNvPicPr>
          <p:nvPr/>
        </p:nvPicPr>
        <p:blipFill>
          <a:blip r:embed="rId2"/>
          <a:stretch>
            <a:fillRect/>
          </a:stretch>
        </p:blipFill>
        <p:spPr>
          <a:xfrm>
            <a:off x="1253541" y="2682311"/>
            <a:ext cx="3786338" cy="274833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470ADAC0-8627-40EC-8804-972DCBE859E3}"/>
              </a:ext>
            </a:extLst>
          </p:cNvPr>
          <p:cNvPicPr>
            <a:picLocks noChangeAspect="1"/>
          </p:cNvPicPr>
          <p:nvPr/>
        </p:nvPicPr>
        <p:blipFill>
          <a:blip r:embed="rId2"/>
          <a:stretch>
            <a:fillRect/>
          </a:stretch>
        </p:blipFill>
        <p:spPr>
          <a:xfrm>
            <a:off x="1405941" y="2834711"/>
            <a:ext cx="3786338" cy="2748339"/>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EE257CD6-165A-4A19-8103-2E98A7535EB2}"/>
              </a:ext>
            </a:extLst>
          </p:cNvPr>
          <p:cNvPicPr>
            <a:picLocks noChangeAspect="1"/>
          </p:cNvPicPr>
          <p:nvPr/>
        </p:nvPicPr>
        <p:blipFill>
          <a:blip r:embed="rId2"/>
          <a:stretch>
            <a:fillRect/>
          </a:stretch>
        </p:blipFill>
        <p:spPr>
          <a:xfrm>
            <a:off x="1558341" y="2987111"/>
            <a:ext cx="3786338" cy="2748339"/>
          </a:xfrm>
          <a:prstGeom prst="rect">
            <a:avLst/>
          </a:prstGeom>
          <a:ln>
            <a:noFill/>
          </a:ln>
          <a:effectLst>
            <a:outerShdw blurRad="292100" dist="139700" dir="2700000" algn="tl" rotWithShape="0">
              <a:srgbClr val="333333">
                <a:alpha val="65000"/>
              </a:srgbClr>
            </a:outerShdw>
          </a:effectLst>
        </p:spPr>
      </p:pic>
      <p:sp>
        <p:nvSpPr>
          <p:cNvPr id="16" name="Content Placeholder 2">
            <a:extLst>
              <a:ext uri="{FF2B5EF4-FFF2-40B4-BE49-F238E27FC236}">
                <a16:creationId xmlns:a16="http://schemas.microsoft.com/office/drawing/2014/main" id="{809BCBB2-5A01-4FC3-A936-7927E55E1742}"/>
              </a:ext>
            </a:extLst>
          </p:cNvPr>
          <p:cNvSpPr txBox="1">
            <a:spLocks/>
          </p:cNvSpPr>
          <p:nvPr/>
        </p:nvSpPr>
        <p:spPr>
          <a:xfrm>
            <a:off x="6102471" y="2728472"/>
            <a:ext cx="1244686" cy="1017838"/>
          </a:xfrm>
          <a:prstGeom prst="rect">
            <a:avLst/>
          </a:prstGeom>
        </p:spPr>
        <p:txBody>
          <a:bodyPr vert="horz" lIns="91440" tIns="45720" rIns="91440" bIns="45720" rtlCol="0" anchor="ct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Locates Better Merchant</a:t>
            </a:r>
          </a:p>
        </p:txBody>
      </p:sp>
      <p:sp>
        <p:nvSpPr>
          <p:cNvPr id="14" name="Content Placeholder 2">
            <a:extLst>
              <a:ext uri="{FF2B5EF4-FFF2-40B4-BE49-F238E27FC236}">
                <a16:creationId xmlns:a16="http://schemas.microsoft.com/office/drawing/2014/main" id="{155B2D66-6C77-4CDF-9A08-2304A3545527}"/>
              </a:ext>
            </a:extLst>
          </p:cNvPr>
          <p:cNvSpPr txBox="1">
            <a:spLocks/>
          </p:cNvSpPr>
          <p:nvPr/>
        </p:nvSpPr>
        <p:spPr>
          <a:xfrm>
            <a:off x="7185607" y="4253284"/>
            <a:ext cx="1752603" cy="480008"/>
          </a:xfrm>
          <a:prstGeom prst="rect">
            <a:avLst/>
          </a:prstGeom>
          <a:solidFill>
            <a:srgbClr val="92D050"/>
          </a:solidFill>
          <a:ln>
            <a:solidFill>
              <a:schemeClr val="tx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Consumer</a:t>
            </a:r>
          </a:p>
        </p:txBody>
      </p:sp>
      <p:sp>
        <p:nvSpPr>
          <p:cNvPr id="18" name="Arrow: Curved Left 17">
            <a:extLst>
              <a:ext uri="{FF2B5EF4-FFF2-40B4-BE49-F238E27FC236}">
                <a16:creationId xmlns:a16="http://schemas.microsoft.com/office/drawing/2014/main" id="{F335700F-4AC3-4CE2-81D3-D33A497960A1}"/>
              </a:ext>
            </a:extLst>
          </p:cNvPr>
          <p:cNvSpPr/>
          <p:nvPr/>
        </p:nvSpPr>
        <p:spPr>
          <a:xfrm rot="16200000" flipH="1">
            <a:off x="6161882" y="4062540"/>
            <a:ext cx="1224759" cy="2859165"/>
          </a:xfrm>
          <a:prstGeom prst="curvedLeftArrow">
            <a:avLst>
              <a:gd name="adj1" fmla="val 21015"/>
              <a:gd name="adj2" fmla="val 42588"/>
              <a:gd name="adj3" fmla="val 2799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ontent Placeholder 2">
            <a:extLst>
              <a:ext uri="{FF2B5EF4-FFF2-40B4-BE49-F238E27FC236}">
                <a16:creationId xmlns:a16="http://schemas.microsoft.com/office/drawing/2014/main" id="{2912D71A-FED9-4934-8CEB-6DC3A98978BE}"/>
              </a:ext>
            </a:extLst>
          </p:cNvPr>
          <p:cNvSpPr txBox="1">
            <a:spLocks/>
          </p:cNvSpPr>
          <p:nvPr/>
        </p:nvSpPr>
        <p:spPr>
          <a:xfrm>
            <a:off x="5999897" y="4864149"/>
            <a:ext cx="1604812" cy="1017838"/>
          </a:xfrm>
          <a:prstGeom prst="rect">
            <a:avLst/>
          </a:prstGeom>
        </p:spPr>
        <p:txBody>
          <a:bodyPr vert="horz" lIns="91440" tIns="45720" rIns="91440" bIns="45720" rtlCol="0" anchor="ct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More Happiness</a:t>
            </a:r>
          </a:p>
        </p:txBody>
      </p:sp>
    </p:spTree>
    <p:extLst>
      <p:ext uri="{BB962C8B-B14F-4D97-AF65-F5344CB8AC3E}">
        <p14:creationId xmlns:p14="http://schemas.microsoft.com/office/powerpoint/2010/main" val="220096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7CC83-4D00-484A-BC36-0B0BBF3AA8DA}"/>
              </a:ext>
            </a:extLst>
          </p:cNvPr>
          <p:cNvSpPr>
            <a:spLocks noGrp="1"/>
          </p:cNvSpPr>
          <p:nvPr>
            <p:ph type="title"/>
          </p:nvPr>
        </p:nvSpPr>
        <p:spPr>
          <a:xfrm>
            <a:off x="542925" y="199525"/>
            <a:ext cx="7886700" cy="911224"/>
          </a:xfrm>
        </p:spPr>
        <p:txBody>
          <a:bodyPr/>
          <a:lstStyle/>
          <a:p>
            <a:r>
              <a:rPr lang="en-US" dirty="0"/>
              <a:t>Costs/Benefits of Research</a:t>
            </a:r>
          </a:p>
        </p:txBody>
      </p:sp>
      <p:graphicFrame>
        <p:nvGraphicFramePr>
          <p:cNvPr id="6" name="Content Placeholder 5">
            <a:extLst>
              <a:ext uri="{FF2B5EF4-FFF2-40B4-BE49-F238E27FC236}">
                <a16:creationId xmlns:a16="http://schemas.microsoft.com/office/drawing/2014/main" id="{F45E8CD9-18AD-428D-87DD-8218B1678BFB}"/>
              </a:ext>
            </a:extLst>
          </p:cNvPr>
          <p:cNvGraphicFramePr>
            <a:graphicFrameLocks noGrp="1"/>
          </p:cNvGraphicFramePr>
          <p:nvPr>
            <p:ph idx="1"/>
            <p:extLst>
              <p:ext uri="{D42A27DB-BD31-4B8C-83A1-F6EECF244321}">
                <p14:modId xmlns:p14="http://schemas.microsoft.com/office/powerpoint/2010/main" val="1761779515"/>
              </p:ext>
            </p:extLst>
          </p:nvPr>
        </p:nvGraphicFramePr>
        <p:xfrm>
          <a:off x="428624" y="1479676"/>
          <a:ext cx="8286750" cy="3898648"/>
        </p:xfrm>
        <a:graphic>
          <a:graphicData uri="http://schemas.openxmlformats.org/drawingml/2006/table">
            <a:tbl>
              <a:tblPr firstRow="1" firstCol="1" bandRow="1">
                <a:tableStyleId>{5C22544A-7EE6-4342-B048-85BDC9FD1C3A}</a:tableStyleId>
              </a:tblPr>
              <a:tblGrid>
                <a:gridCol w="2876550">
                  <a:extLst>
                    <a:ext uri="{9D8B030D-6E8A-4147-A177-3AD203B41FA5}">
                      <a16:colId xmlns:a16="http://schemas.microsoft.com/office/drawing/2014/main" val="1099279794"/>
                    </a:ext>
                  </a:extLst>
                </a:gridCol>
                <a:gridCol w="1265940">
                  <a:extLst>
                    <a:ext uri="{9D8B030D-6E8A-4147-A177-3AD203B41FA5}">
                      <a16:colId xmlns:a16="http://schemas.microsoft.com/office/drawing/2014/main" val="865431039"/>
                    </a:ext>
                  </a:extLst>
                </a:gridCol>
                <a:gridCol w="2072130">
                  <a:extLst>
                    <a:ext uri="{9D8B030D-6E8A-4147-A177-3AD203B41FA5}">
                      <a16:colId xmlns:a16="http://schemas.microsoft.com/office/drawing/2014/main" val="2644687597"/>
                    </a:ext>
                  </a:extLst>
                </a:gridCol>
                <a:gridCol w="2072130">
                  <a:extLst>
                    <a:ext uri="{9D8B030D-6E8A-4147-A177-3AD203B41FA5}">
                      <a16:colId xmlns:a16="http://schemas.microsoft.com/office/drawing/2014/main" val="2494789500"/>
                    </a:ext>
                  </a:extLst>
                </a:gridCol>
              </a:tblGrid>
              <a:tr h="873240">
                <a:tc>
                  <a:txBody>
                    <a:bodyPr/>
                    <a:lstStyle/>
                    <a:p>
                      <a:pPr algn="ctr">
                        <a:lnSpc>
                          <a:spcPct val="200000"/>
                        </a:lnSpc>
                        <a:spcAft>
                          <a:spcPts val="0"/>
                        </a:spcAft>
                      </a:pPr>
                      <a:r>
                        <a:rPr lang="en-US" sz="2800" dirty="0">
                          <a:effectLst/>
                        </a:rPr>
                        <a:t> </a:t>
                      </a:r>
                      <a:endParaRPr lang="en-US" sz="28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2800" dirty="0">
                          <a:effectLst/>
                        </a:rPr>
                        <a:t>Cost</a:t>
                      </a:r>
                      <a:endParaRPr lang="en-US" sz="28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2800">
                          <a:effectLst/>
                        </a:rPr>
                        <a:t>Benefit</a:t>
                      </a:r>
                      <a:endParaRPr lang="en-US" sz="280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2800" dirty="0">
                          <a:effectLst/>
                        </a:rPr>
                        <a:t>Quantity </a:t>
                      </a:r>
                      <a:endParaRPr lang="en-US" sz="2800" dirty="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52617870"/>
                  </a:ext>
                </a:extLst>
              </a:tr>
              <a:tr h="1512704">
                <a:tc>
                  <a:txBody>
                    <a:bodyPr/>
                    <a:lstStyle/>
                    <a:p>
                      <a:pPr algn="ctr">
                        <a:lnSpc>
                          <a:spcPct val="100000"/>
                        </a:lnSpc>
                        <a:spcAft>
                          <a:spcPts val="0"/>
                        </a:spcAft>
                      </a:pPr>
                      <a:r>
                        <a:rPr lang="en-US" sz="2800" dirty="0">
                          <a:effectLst/>
                        </a:rPr>
                        <a:t>Private Sector</a:t>
                      </a:r>
                    </a:p>
                    <a:p>
                      <a:pPr algn="ctr">
                        <a:lnSpc>
                          <a:spcPct val="100000"/>
                        </a:lnSpc>
                        <a:spcAft>
                          <a:spcPts val="0"/>
                        </a:spcAft>
                      </a:pPr>
                      <a:r>
                        <a:rPr lang="en-US" sz="2800" dirty="0">
                          <a:effectLst/>
                        </a:rPr>
                        <a:t>(Non-interactive)</a:t>
                      </a:r>
                      <a:endParaRPr lang="en-US" sz="28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2800" dirty="0">
                          <a:effectLst/>
                        </a:rPr>
                        <a:t>100%</a:t>
                      </a:r>
                      <a:endParaRPr lang="en-US" sz="28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2800" dirty="0">
                          <a:effectLst/>
                        </a:rPr>
                        <a:t>100%</a:t>
                      </a:r>
                      <a:endParaRPr lang="en-US" sz="28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2800" dirty="0">
                          <a:effectLst/>
                        </a:rPr>
                        <a:t>Efficient </a:t>
                      </a:r>
                      <a:endParaRPr lang="en-US" sz="2800" dirty="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63954235"/>
                  </a:ext>
                </a:extLst>
              </a:tr>
              <a:tr h="1512704">
                <a:tc>
                  <a:txBody>
                    <a:bodyPr/>
                    <a:lstStyle/>
                    <a:p>
                      <a:pPr algn="ctr">
                        <a:lnSpc>
                          <a:spcPct val="100000"/>
                        </a:lnSpc>
                        <a:spcAft>
                          <a:spcPts val="0"/>
                        </a:spcAft>
                      </a:pPr>
                      <a:r>
                        <a:rPr lang="en-US" sz="2800" dirty="0">
                          <a:effectLst/>
                        </a:rPr>
                        <a:t>Public Sector (Interactive)</a:t>
                      </a:r>
                      <a:endParaRPr lang="en-US" sz="28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2800" dirty="0">
                          <a:effectLst/>
                        </a:rPr>
                        <a:t>100%</a:t>
                      </a:r>
                      <a:endParaRPr lang="en-US" sz="28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2800" dirty="0">
                          <a:effectLst/>
                        </a:rPr>
                        <a:t> ~ 0 % </a:t>
                      </a:r>
                      <a:endParaRPr lang="en-US" sz="2800" dirty="0">
                        <a:effectLst/>
                        <a:latin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0000"/>
                        </a:lnSpc>
                        <a:spcAft>
                          <a:spcPts val="0"/>
                        </a:spcAft>
                      </a:pPr>
                      <a:r>
                        <a:rPr lang="en-US" sz="2800" dirty="0">
                          <a:effectLst/>
                        </a:rPr>
                        <a:t>Shortage</a:t>
                      </a:r>
                      <a:endParaRPr lang="en-US" sz="2800" dirty="0">
                        <a:effectLst/>
                        <a:latin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86998867"/>
                  </a:ext>
                </a:extLst>
              </a:tr>
            </a:tbl>
          </a:graphicData>
        </a:graphic>
      </p:graphicFrame>
      <p:sp>
        <p:nvSpPr>
          <p:cNvPr id="4" name="Footer Placeholder 3">
            <a:extLst>
              <a:ext uri="{FF2B5EF4-FFF2-40B4-BE49-F238E27FC236}">
                <a16:creationId xmlns:a16="http://schemas.microsoft.com/office/drawing/2014/main" id="{BE87BDD3-222C-4944-A7B8-1F276F1811CB}"/>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D14009CB-CF72-48F7-B3F1-CB2D9C7F0EA4}"/>
              </a:ext>
            </a:extLst>
          </p:cNvPr>
          <p:cNvSpPr>
            <a:spLocks noGrp="1"/>
          </p:cNvSpPr>
          <p:nvPr>
            <p:ph type="sldNum" sz="quarter" idx="12"/>
          </p:nvPr>
        </p:nvSpPr>
        <p:spPr/>
        <p:txBody>
          <a:bodyPr/>
          <a:lstStyle/>
          <a:p>
            <a:fld id="{1A10F235-9555-41B0-B8E9-2A55BD748559}" type="slidenum">
              <a:rPr lang="en-US" smtClean="0"/>
              <a:t>29</a:t>
            </a:fld>
            <a:endParaRPr lang="en-US"/>
          </a:p>
        </p:txBody>
      </p:sp>
      <p:sp>
        <p:nvSpPr>
          <p:cNvPr id="7" name="Rectangle 6">
            <a:extLst>
              <a:ext uri="{FF2B5EF4-FFF2-40B4-BE49-F238E27FC236}">
                <a16:creationId xmlns:a16="http://schemas.microsoft.com/office/drawing/2014/main" id="{21F7F69B-1FE1-44B8-9BCC-9535DA8B05F8}"/>
              </a:ext>
            </a:extLst>
          </p:cNvPr>
          <p:cNvSpPr/>
          <p:nvPr/>
        </p:nvSpPr>
        <p:spPr>
          <a:xfrm>
            <a:off x="1844992" y="5509455"/>
            <a:ext cx="5819775" cy="1107996"/>
          </a:xfrm>
          <a:prstGeom prst="rect">
            <a:avLst/>
          </a:prstGeom>
          <a:ln>
            <a:solidFill>
              <a:schemeClr val="tx1"/>
            </a:solidFill>
          </a:ln>
        </p:spPr>
        <p:txBody>
          <a:bodyPr wrap="square">
            <a:spAutoFit/>
          </a:bodyPr>
          <a:lstStyle/>
          <a:p>
            <a:r>
              <a:rPr lang="en-US" b="1" i="1" u="sng" dirty="0"/>
              <a:t>71% </a:t>
            </a:r>
            <a:r>
              <a:rPr lang="en-US" dirty="0"/>
              <a:t>of Americans can’t even </a:t>
            </a:r>
            <a:r>
              <a:rPr lang="en-US" b="1" i="1" u="sng" dirty="0"/>
              <a:t>name</a:t>
            </a:r>
            <a:r>
              <a:rPr lang="en-US" dirty="0"/>
              <a:t> their Congressional Representative </a:t>
            </a:r>
            <a:r>
              <a:rPr lang="en-US" sz="1200" dirty="0"/>
              <a:t>(</a:t>
            </a:r>
            <a:r>
              <a:rPr lang="en-US" sz="1200" dirty="0" err="1"/>
              <a:t>Delli-Carpini</a:t>
            </a:r>
            <a:r>
              <a:rPr lang="en-US" sz="1200" dirty="0"/>
              <a:t> and </a:t>
            </a:r>
            <a:r>
              <a:rPr lang="en-US" sz="1200" dirty="0" err="1"/>
              <a:t>Keeter</a:t>
            </a:r>
            <a:r>
              <a:rPr lang="en-US" sz="1200" dirty="0"/>
              <a:t> (1997))</a:t>
            </a:r>
            <a:br>
              <a:rPr lang="en-US" sz="1200" dirty="0"/>
            </a:br>
            <a:br>
              <a:rPr lang="en-US" sz="1200" dirty="0"/>
            </a:br>
            <a:r>
              <a:rPr lang="en-US" dirty="0"/>
              <a:t>Let alone: rival candidates, or policies or their effects.</a:t>
            </a:r>
          </a:p>
        </p:txBody>
      </p:sp>
    </p:spTree>
    <p:extLst>
      <p:ext uri="{BB962C8B-B14F-4D97-AF65-F5344CB8AC3E}">
        <p14:creationId xmlns:p14="http://schemas.microsoft.com/office/powerpoint/2010/main" val="457344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1CFDA-73AB-46B9-A163-CF1FFD255F54}"/>
              </a:ext>
            </a:extLst>
          </p:cNvPr>
          <p:cNvSpPr>
            <a:spLocks noGrp="1"/>
          </p:cNvSpPr>
          <p:nvPr>
            <p:ph type="title"/>
          </p:nvPr>
        </p:nvSpPr>
        <p:spPr>
          <a:xfrm>
            <a:off x="285751" y="53410"/>
            <a:ext cx="8629637" cy="1346763"/>
          </a:xfrm>
        </p:spPr>
        <p:txBody>
          <a:bodyPr>
            <a:normAutofit/>
          </a:bodyPr>
          <a:lstStyle/>
          <a:p>
            <a:r>
              <a:rPr lang="en-US" sz="4800" b="1" dirty="0"/>
              <a:t>Improvement; </a:t>
            </a:r>
            <a:r>
              <a:rPr lang="en-US" sz="4800" b="1"/>
              <a:t>NOT Replacement</a:t>
            </a:r>
            <a:endParaRPr lang="en-US" sz="4800" b="1" dirty="0"/>
          </a:p>
        </p:txBody>
      </p:sp>
      <p:sp>
        <p:nvSpPr>
          <p:cNvPr id="4" name="Footer Placeholder 3">
            <a:extLst>
              <a:ext uri="{FF2B5EF4-FFF2-40B4-BE49-F238E27FC236}">
                <a16:creationId xmlns:a16="http://schemas.microsoft.com/office/drawing/2014/main" id="{17B15E36-82BD-47CF-9DD9-FF96AF5B54DF}"/>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2B9FF2FF-F8A6-456C-AD75-5B26F4C33AEF}"/>
              </a:ext>
            </a:extLst>
          </p:cNvPr>
          <p:cNvSpPr>
            <a:spLocks noGrp="1"/>
          </p:cNvSpPr>
          <p:nvPr>
            <p:ph type="sldNum" sz="quarter" idx="12"/>
          </p:nvPr>
        </p:nvSpPr>
        <p:spPr>
          <a:xfrm>
            <a:off x="7086600" y="6511089"/>
            <a:ext cx="2057400" cy="365125"/>
          </a:xfrm>
        </p:spPr>
        <p:txBody>
          <a:bodyPr/>
          <a:lstStyle/>
          <a:p>
            <a:fld id="{1A10F235-9555-41B0-B8E9-2A55BD748559}" type="slidenum">
              <a:rPr lang="en-US" smtClean="0"/>
              <a:t>3</a:t>
            </a:fld>
            <a:endParaRPr lang="en-US"/>
          </a:p>
        </p:txBody>
      </p:sp>
      <p:sp>
        <p:nvSpPr>
          <p:cNvPr id="8" name="Rectangle: Rounded Corners 7">
            <a:extLst>
              <a:ext uri="{FF2B5EF4-FFF2-40B4-BE49-F238E27FC236}">
                <a16:creationId xmlns:a16="http://schemas.microsoft.com/office/drawing/2014/main" id="{7E4701EF-67E2-4DC7-A3FF-D816722F3C1C}"/>
              </a:ext>
            </a:extLst>
          </p:cNvPr>
          <p:cNvSpPr/>
          <p:nvPr/>
        </p:nvSpPr>
        <p:spPr>
          <a:xfrm>
            <a:off x="5046752" y="2773479"/>
            <a:ext cx="1966911" cy="523220"/>
          </a:xfrm>
          <a:prstGeom prst="roundRect">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Democracy</a:t>
            </a:r>
          </a:p>
        </p:txBody>
      </p:sp>
      <p:sp>
        <p:nvSpPr>
          <p:cNvPr id="9" name="Rectangle: Rounded Corners 8">
            <a:extLst>
              <a:ext uri="{FF2B5EF4-FFF2-40B4-BE49-F238E27FC236}">
                <a16:creationId xmlns:a16="http://schemas.microsoft.com/office/drawing/2014/main" id="{AE594BAB-E0A5-4602-ABCB-FAE00E01587C}"/>
              </a:ext>
            </a:extLst>
          </p:cNvPr>
          <p:cNvSpPr/>
          <p:nvPr/>
        </p:nvSpPr>
        <p:spPr>
          <a:xfrm>
            <a:off x="7013663" y="2773479"/>
            <a:ext cx="1491495" cy="523220"/>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Markets</a:t>
            </a:r>
          </a:p>
        </p:txBody>
      </p:sp>
      <p:sp>
        <p:nvSpPr>
          <p:cNvPr id="13" name="Arrow: Down 12">
            <a:extLst>
              <a:ext uri="{FF2B5EF4-FFF2-40B4-BE49-F238E27FC236}">
                <a16:creationId xmlns:a16="http://schemas.microsoft.com/office/drawing/2014/main" id="{18487CD0-C2BC-473E-AF8D-BC22242194F3}"/>
              </a:ext>
            </a:extLst>
          </p:cNvPr>
          <p:cNvSpPr/>
          <p:nvPr/>
        </p:nvSpPr>
        <p:spPr>
          <a:xfrm>
            <a:off x="6184989" y="3787891"/>
            <a:ext cx="828675" cy="14118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C93A699D-CECA-4BF9-B5D9-F2B7774A06BF}"/>
              </a:ext>
            </a:extLst>
          </p:cNvPr>
          <p:cNvSpPr/>
          <p:nvPr/>
        </p:nvSpPr>
        <p:spPr>
          <a:xfrm>
            <a:off x="5046752" y="5489791"/>
            <a:ext cx="474346" cy="574576"/>
          </a:xfrm>
          <a:prstGeom prst="roundRect">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FFF00"/>
                </a:solidFill>
              </a:rPr>
              <a:t>Democracy</a:t>
            </a:r>
          </a:p>
        </p:txBody>
      </p:sp>
      <p:sp>
        <p:nvSpPr>
          <p:cNvPr id="15" name="Rectangle: Rounded Corners 14">
            <a:extLst>
              <a:ext uri="{FF2B5EF4-FFF2-40B4-BE49-F238E27FC236}">
                <a16:creationId xmlns:a16="http://schemas.microsoft.com/office/drawing/2014/main" id="{3D2209A6-876E-41CF-9C05-27DA4E439DF5}"/>
              </a:ext>
            </a:extLst>
          </p:cNvPr>
          <p:cNvSpPr/>
          <p:nvPr/>
        </p:nvSpPr>
        <p:spPr>
          <a:xfrm>
            <a:off x="5634210" y="5489791"/>
            <a:ext cx="2885235" cy="574576"/>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ysClr val="windowText" lastClr="000000"/>
                </a:solidFill>
              </a:rPr>
              <a:t>Markets</a:t>
            </a:r>
          </a:p>
        </p:txBody>
      </p:sp>
      <p:cxnSp>
        <p:nvCxnSpPr>
          <p:cNvPr id="23" name="Straight Connector 22">
            <a:extLst>
              <a:ext uri="{FF2B5EF4-FFF2-40B4-BE49-F238E27FC236}">
                <a16:creationId xmlns:a16="http://schemas.microsoft.com/office/drawing/2014/main" id="{785DED93-A350-4292-BCDB-842869BB85DF}"/>
              </a:ext>
            </a:extLst>
          </p:cNvPr>
          <p:cNvCxnSpPr>
            <a:cxnSpLocks/>
          </p:cNvCxnSpPr>
          <p:nvPr/>
        </p:nvCxnSpPr>
        <p:spPr>
          <a:xfrm>
            <a:off x="4572000" y="1710488"/>
            <a:ext cx="0" cy="48006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FECDAEA-2D5F-48D0-82FF-7044B2700AEE}"/>
              </a:ext>
            </a:extLst>
          </p:cNvPr>
          <p:cNvSpPr txBox="1"/>
          <p:nvPr/>
        </p:nvSpPr>
        <p:spPr>
          <a:xfrm>
            <a:off x="5157967" y="1298431"/>
            <a:ext cx="3710214" cy="830997"/>
          </a:xfrm>
          <a:prstGeom prst="rect">
            <a:avLst/>
          </a:prstGeom>
          <a:noFill/>
        </p:spPr>
        <p:txBody>
          <a:bodyPr wrap="square" rtlCol="0">
            <a:spAutoFit/>
          </a:bodyPr>
          <a:lstStyle/>
          <a:p>
            <a:r>
              <a:rPr lang="en-US" sz="4800" u="sng" dirty="0"/>
              <a:t>Replacement</a:t>
            </a:r>
          </a:p>
        </p:txBody>
      </p:sp>
      <p:sp>
        <p:nvSpPr>
          <p:cNvPr id="26" name="Multiplication Sign 25">
            <a:extLst>
              <a:ext uri="{FF2B5EF4-FFF2-40B4-BE49-F238E27FC236}">
                <a16:creationId xmlns:a16="http://schemas.microsoft.com/office/drawing/2014/main" id="{E7744814-43FD-420F-BFA2-152A9501C3EC}"/>
              </a:ext>
            </a:extLst>
          </p:cNvPr>
          <p:cNvSpPr/>
          <p:nvPr/>
        </p:nvSpPr>
        <p:spPr>
          <a:xfrm>
            <a:off x="3537304" y="-48531"/>
            <a:ext cx="6275275" cy="8386306"/>
          </a:xfrm>
          <a:prstGeom prst="mathMultiply">
            <a:avLst>
              <a:gd name="adj1" fmla="val 7848"/>
            </a:avLst>
          </a:prstGeom>
          <a:solidFill>
            <a:schemeClr val="bg1">
              <a:lumMod val="5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7F9D755-DF2C-4E0E-99D4-C8044F6113F9}"/>
              </a:ext>
            </a:extLst>
          </p:cNvPr>
          <p:cNvSpPr/>
          <p:nvPr/>
        </p:nvSpPr>
        <p:spPr>
          <a:xfrm>
            <a:off x="4946735" y="2644887"/>
            <a:ext cx="3664819" cy="78011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488AD91-FEF4-414C-8C75-B9E43D33D59F}"/>
              </a:ext>
            </a:extLst>
          </p:cNvPr>
          <p:cNvSpPr/>
          <p:nvPr/>
        </p:nvSpPr>
        <p:spPr>
          <a:xfrm>
            <a:off x="4946735" y="5387255"/>
            <a:ext cx="3664819" cy="78011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D0F2DB13-4742-4A95-B039-901A678F02B6}"/>
              </a:ext>
            </a:extLst>
          </p:cNvPr>
          <p:cNvSpPr/>
          <p:nvPr/>
        </p:nvSpPr>
        <p:spPr>
          <a:xfrm>
            <a:off x="627751" y="2773479"/>
            <a:ext cx="1966911" cy="523220"/>
          </a:xfrm>
          <a:prstGeom prst="roundRect">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FF00"/>
                </a:solidFill>
              </a:rPr>
              <a:t>Democracy</a:t>
            </a:r>
          </a:p>
        </p:txBody>
      </p:sp>
      <p:sp>
        <p:nvSpPr>
          <p:cNvPr id="31" name="Rectangle: Rounded Corners 30">
            <a:extLst>
              <a:ext uri="{FF2B5EF4-FFF2-40B4-BE49-F238E27FC236}">
                <a16:creationId xmlns:a16="http://schemas.microsoft.com/office/drawing/2014/main" id="{AFB88E21-B61F-40E5-9942-ECB4DE6BA01E}"/>
              </a:ext>
            </a:extLst>
          </p:cNvPr>
          <p:cNvSpPr/>
          <p:nvPr/>
        </p:nvSpPr>
        <p:spPr>
          <a:xfrm>
            <a:off x="2594662" y="2773479"/>
            <a:ext cx="1491495" cy="523220"/>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Markets</a:t>
            </a:r>
          </a:p>
        </p:txBody>
      </p:sp>
      <p:sp>
        <p:nvSpPr>
          <p:cNvPr id="33" name="Rectangle: Rounded Corners 32">
            <a:extLst>
              <a:ext uri="{FF2B5EF4-FFF2-40B4-BE49-F238E27FC236}">
                <a16:creationId xmlns:a16="http://schemas.microsoft.com/office/drawing/2014/main" id="{1F71AC8D-3FE4-4172-88B3-04A7F639312F}"/>
              </a:ext>
            </a:extLst>
          </p:cNvPr>
          <p:cNvSpPr/>
          <p:nvPr/>
        </p:nvSpPr>
        <p:spPr>
          <a:xfrm>
            <a:off x="627750" y="5489791"/>
            <a:ext cx="1678313" cy="574576"/>
          </a:xfrm>
          <a:prstGeom prst="roundRect">
            <a:avLst/>
          </a:prstGeom>
          <a:solidFill>
            <a:schemeClr val="accent6">
              <a:lumMod val="60000"/>
              <a:lumOff val="40000"/>
              <a:alpha val="21961"/>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Democracy</a:t>
            </a:r>
            <a:endParaRPr lang="en-US" dirty="0">
              <a:solidFill>
                <a:sysClr val="windowText" lastClr="000000"/>
              </a:solidFill>
            </a:endParaRPr>
          </a:p>
        </p:txBody>
      </p:sp>
      <p:sp>
        <p:nvSpPr>
          <p:cNvPr id="34" name="Rectangle: Rounded Corners 33">
            <a:extLst>
              <a:ext uri="{FF2B5EF4-FFF2-40B4-BE49-F238E27FC236}">
                <a16:creationId xmlns:a16="http://schemas.microsoft.com/office/drawing/2014/main" id="{3CE961A2-121D-4D8F-B5EB-DEF092A14B9A}"/>
              </a:ext>
            </a:extLst>
          </p:cNvPr>
          <p:cNvSpPr/>
          <p:nvPr/>
        </p:nvSpPr>
        <p:spPr>
          <a:xfrm>
            <a:off x="2306063" y="5489791"/>
            <a:ext cx="1794382" cy="574576"/>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rPr>
              <a:t>Markets</a:t>
            </a:r>
          </a:p>
        </p:txBody>
      </p:sp>
      <p:sp>
        <p:nvSpPr>
          <p:cNvPr id="36" name="Rectangle 35">
            <a:extLst>
              <a:ext uri="{FF2B5EF4-FFF2-40B4-BE49-F238E27FC236}">
                <a16:creationId xmlns:a16="http://schemas.microsoft.com/office/drawing/2014/main" id="{B98BEC51-63E4-403F-A1FF-4E310C8224A6}"/>
              </a:ext>
            </a:extLst>
          </p:cNvPr>
          <p:cNvSpPr/>
          <p:nvPr/>
        </p:nvSpPr>
        <p:spPr>
          <a:xfrm>
            <a:off x="527734" y="2644887"/>
            <a:ext cx="3664819" cy="78011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9C32758-EB15-41F8-BB1D-A6B89CD6CB7F}"/>
              </a:ext>
            </a:extLst>
          </p:cNvPr>
          <p:cNvSpPr/>
          <p:nvPr/>
        </p:nvSpPr>
        <p:spPr>
          <a:xfrm>
            <a:off x="527734" y="5387255"/>
            <a:ext cx="3664819" cy="780116"/>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4BFF3378-5A78-4642-920A-343902C52002}"/>
              </a:ext>
            </a:extLst>
          </p:cNvPr>
          <p:cNvSpPr txBox="1"/>
          <p:nvPr/>
        </p:nvSpPr>
        <p:spPr>
          <a:xfrm>
            <a:off x="575342" y="1294434"/>
            <a:ext cx="3710214" cy="830997"/>
          </a:xfrm>
          <a:prstGeom prst="rect">
            <a:avLst/>
          </a:prstGeom>
          <a:noFill/>
        </p:spPr>
        <p:txBody>
          <a:bodyPr wrap="square" rtlCol="0">
            <a:spAutoFit/>
          </a:bodyPr>
          <a:lstStyle/>
          <a:p>
            <a:r>
              <a:rPr lang="en-US" sz="4800" u="sng" dirty="0"/>
              <a:t>Improvement</a:t>
            </a:r>
          </a:p>
        </p:txBody>
      </p:sp>
      <p:sp>
        <p:nvSpPr>
          <p:cNvPr id="18" name="Arrow: Down 17">
            <a:extLst>
              <a:ext uri="{FF2B5EF4-FFF2-40B4-BE49-F238E27FC236}">
                <a16:creationId xmlns:a16="http://schemas.microsoft.com/office/drawing/2014/main" id="{245B2662-1578-4895-884F-58DB3C762FCC}"/>
              </a:ext>
            </a:extLst>
          </p:cNvPr>
          <p:cNvSpPr/>
          <p:nvPr/>
        </p:nvSpPr>
        <p:spPr>
          <a:xfrm rot="739304">
            <a:off x="1229981" y="3365421"/>
            <a:ext cx="667227" cy="2084465"/>
          </a:xfrm>
          <a:prstGeom prst="downArrow">
            <a:avLst/>
          </a:prstGeom>
          <a:gradFill flip="none" rotWithShape="1">
            <a:gsLst>
              <a:gs pos="52000">
                <a:schemeClr val="accent1">
                  <a:lumMod val="20000"/>
                  <a:lumOff val="80000"/>
                </a:schemeClr>
              </a:gs>
              <a:gs pos="0">
                <a:srgbClr val="00B050"/>
              </a:gs>
              <a:gs pos="100000">
                <a:srgbClr val="FF0000"/>
              </a:gs>
            </a:gsLst>
            <a:lin ang="162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8D24729-5431-4596-A6B0-13567C93F2FE}"/>
              </a:ext>
            </a:extLst>
          </p:cNvPr>
          <p:cNvSpPr txBox="1"/>
          <p:nvPr/>
        </p:nvSpPr>
        <p:spPr>
          <a:xfrm>
            <a:off x="575342" y="4144622"/>
            <a:ext cx="2052637" cy="400110"/>
          </a:xfrm>
          <a:prstGeom prst="rect">
            <a:avLst/>
          </a:prstGeom>
          <a:solidFill>
            <a:schemeClr val="accent1">
              <a:lumMod val="20000"/>
              <a:lumOff val="80000"/>
              <a:alpha val="44000"/>
            </a:schemeClr>
          </a:solidFill>
        </p:spPr>
        <p:txBody>
          <a:bodyPr wrap="square" rtlCol="0">
            <a:spAutoFit/>
          </a:bodyPr>
          <a:lstStyle/>
          <a:p>
            <a:pPr algn="ctr"/>
            <a:r>
              <a:rPr lang="en-US" sz="2000" b="1" dirty="0"/>
              <a:t>Event Derivatives</a:t>
            </a:r>
          </a:p>
        </p:txBody>
      </p:sp>
      <p:sp>
        <p:nvSpPr>
          <p:cNvPr id="3" name="TextBox 2">
            <a:extLst>
              <a:ext uri="{FF2B5EF4-FFF2-40B4-BE49-F238E27FC236}">
                <a16:creationId xmlns:a16="http://schemas.microsoft.com/office/drawing/2014/main" id="{88459052-B557-418F-ACFE-42138D1EC26B}"/>
              </a:ext>
            </a:extLst>
          </p:cNvPr>
          <p:cNvSpPr txBox="1"/>
          <p:nvPr/>
        </p:nvSpPr>
        <p:spPr>
          <a:xfrm>
            <a:off x="1447325" y="5599608"/>
            <a:ext cx="2049778" cy="1446550"/>
          </a:xfrm>
          <a:prstGeom prst="rect">
            <a:avLst/>
          </a:prstGeom>
          <a:noFill/>
        </p:spPr>
        <p:txBody>
          <a:bodyPr wrap="square" rtlCol="0">
            <a:spAutoFit/>
          </a:bodyPr>
          <a:lstStyle/>
          <a:p>
            <a:r>
              <a:rPr lang="en-US" sz="8800" b="1" dirty="0">
                <a:solidFill>
                  <a:srgbClr val="080808"/>
                </a:solidFill>
              </a:rPr>
              <a:t>Yes</a:t>
            </a:r>
          </a:p>
        </p:txBody>
      </p:sp>
      <p:sp>
        <p:nvSpPr>
          <p:cNvPr id="25" name="TextBox 24">
            <a:extLst>
              <a:ext uri="{FF2B5EF4-FFF2-40B4-BE49-F238E27FC236}">
                <a16:creationId xmlns:a16="http://schemas.microsoft.com/office/drawing/2014/main" id="{994DD2A4-3F5A-41F5-B28F-E3915D874D96}"/>
              </a:ext>
            </a:extLst>
          </p:cNvPr>
          <p:cNvSpPr txBox="1"/>
          <p:nvPr/>
        </p:nvSpPr>
        <p:spPr>
          <a:xfrm>
            <a:off x="5985919" y="5599608"/>
            <a:ext cx="2049778" cy="1446550"/>
          </a:xfrm>
          <a:prstGeom prst="rect">
            <a:avLst/>
          </a:prstGeom>
          <a:noFill/>
        </p:spPr>
        <p:txBody>
          <a:bodyPr wrap="square" rtlCol="0">
            <a:spAutoFit/>
          </a:bodyPr>
          <a:lstStyle/>
          <a:p>
            <a:r>
              <a:rPr lang="en-US" sz="8800" b="1" dirty="0">
                <a:solidFill>
                  <a:srgbClr val="080808"/>
                </a:solidFill>
              </a:rPr>
              <a:t>No</a:t>
            </a:r>
          </a:p>
        </p:txBody>
      </p:sp>
    </p:spTree>
    <p:extLst>
      <p:ext uri="{BB962C8B-B14F-4D97-AF65-F5344CB8AC3E}">
        <p14:creationId xmlns:p14="http://schemas.microsoft.com/office/powerpoint/2010/main" val="3924712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F28EC6F-7152-4CFD-8E99-86C1DB6BE1FE}"/>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94EFFB78-C365-429C-A7D0-B8CD0C07702E}"/>
              </a:ext>
            </a:extLst>
          </p:cNvPr>
          <p:cNvSpPr>
            <a:spLocks noGrp="1"/>
          </p:cNvSpPr>
          <p:nvPr>
            <p:ph type="sldNum" sz="quarter" idx="12"/>
          </p:nvPr>
        </p:nvSpPr>
        <p:spPr/>
        <p:txBody>
          <a:bodyPr/>
          <a:lstStyle/>
          <a:p>
            <a:fld id="{1A10F235-9555-41B0-B8E9-2A55BD748559}" type="slidenum">
              <a:rPr lang="en-US" smtClean="0"/>
              <a:t>30</a:t>
            </a:fld>
            <a:endParaRPr lang="en-US"/>
          </a:p>
        </p:txBody>
      </p:sp>
      <p:pic>
        <p:nvPicPr>
          <p:cNvPr id="7" name="Picture 6" descr="A close up of a piece of paper&#10;&#10;Description automatically generated">
            <a:extLst>
              <a:ext uri="{FF2B5EF4-FFF2-40B4-BE49-F238E27FC236}">
                <a16:creationId xmlns:a16="http://schemas.microsoft.com/office/drawing/2014/main" id="{113624CF-3E1D-4DE7-92DC-CF3CCF362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330" y="194956"/>
            <a:ext cx="4737100" cy="6316133"/>
          </a:xfrm>
          <a:prstGeom prst="rect">
            <a:avLst/>
          </a:prstGeom>
        </p:spPr>
      </p:pic>
    </p:spTree>
    <p:extLst>
      <p:ext uri="{BB962C8B-B14F-4D97-AF65-F5344CB8AC3E}">
        <p14:creationId xmlns:p14="http://schemas.microsoft.com/office/powerpoint/2010/main" val="42152516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902D-86E4-4B0D-BF47-A8FBB35F1705}"/>
              </a:ext>
            </a:extLst>
          </p:cNvPr>
          <p:cNvSpPr>
            <a:spLocks noGrp="1"/>
          </p:cNvSpPr>
          <p:nvPr>
            <p:ph type="title"/>
          </p:nvPr>
        </p:nvSpPr>
        <p:spPr>
          <a:xfrm>
            <a:off x="314325" y="164349"/>
            <a:ext cx="8664575" cy="1111207"/>
          </a:xfrm>
        </p:spPr>
        <p:txBody>
          <a:bodyPr>
            <a:normAutofit fontScale="90000"/>
          </a:bodyPr>
          <a:lstStyle/>
          <a:p>
            <a:r>
              <a:rPr lang="en-US" dirty="0"/>
              <a:t>Educating People = Won’t Solve Problem</a:t>
            </a:r>
          </a:p>
        </p:txBody>
      </p:sp>
      <p:sp>
        <p:nvSpPr>
          <p:cNvPr id="3" name="Content Placeholder 2">
            <a:extLst>
              <a:ext uri="{FF2B5EF4-FFF2-40B4-BE49-F238E27FC236}">
                <a16:creationId xmlns:a16="http://schemas.microsoft.com/office/drawing/2014/main" id="{487742EB-B587-4993-8832-80D1A72F4D2E}"/>
              </a:ext>
            </a:extLst>
          </p:cNvPr>
          <p:cNvSpPr>
            <a:spLocks noGrp="1"/>
          </p:cNvSpPr>
          <p:nvPr>
            <p:ph idx="1"/>
          </p:nvPr>
        </p:nvSpPr>
        <p:spPr>
          <a:xfrm>
            <a:off x="628650" y="1397001"/>
            <a:ext cx="8201025" cy="1193801"/>
          </a:xfrm>
        </p:spPr>
        <p:txBody>
          <a:bodyPr>
            <a:normAutofit fontScale="92500"/>
          </a:bodyPr>
          <a:lstStyle/>
          <a:p>
            <a:r>
              <a:rPr lang="en-US" dirty="0"/>
              <a:t>Worth Doing? Yes.</a:t>
            </a:r>
          </a:p>
          <a:p>
            <a:r>
              <a:rPr lang="en-US" dirty="0"/>
              <a:t>But: Layperson = NOT an expert specialist, by definition.</a:t>
            </a:r>
          </a:p>
          <a:p>
            <a:endParaRPr lang="en-US" dirty="0"/>
          </a:p>
        </p:txBody>
      </p:sp>
      <p:sp>
        <p:nvSpPr>
          <p:cNvPr id="4" name="Footer Placeholder 3">
            <a:extLst>
              <a:ext uri="{FF2B5EF4-FFF2-40B4-BE49-F238E27FC236}">
                <a16:creationId xmlns:a16="http://schemas.microsoft.com/office/drawing/2014/main" id="{D5C7C33F-30A1-4BC6-8F62-7187FF735D41}"/>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5438455B-D558-4CC7-B99E-59472FBCED18}"/>
              </a:ext>
            </a:extLst>
          </p:cNvPr>
          <p:cNvSpPr>
            <a:spLocks noGrp="1"/>
          </p:cNvSpPr>
          <p:nvPr>
            <p:ph type="sldNum" sz="quarter" idx="12"/>
          </p:nvPr>
        </p:nvSpPr>
        <p:spPr/>
        <p:txBody>
          <a:bodyPr/>
          <a:lstStyle/>
          <a:p>
            <a:fld id="{1A10F235-9555-41B0-B8E9-2A55BD748559}" type="slidenum">
              <a:rPr lang="en-US" smtClean="0"/>
              <a:t>31</a:t>
            </a:fld>
            <a:endParaRPr lang="en-US"/>
          </a:p>
        </p:txBody>
      </p:sp>
      <p:pic>
        <p:nvPicPr>
          <p:cNvPr id="7" name="Picture 6">
            <a:extLst>
              <a:ext uri="{FF2B5EF4-FFF2-40B4-BE49-F238E27FC236}">
                <a16:creationId xmlns:a16="http://schemas.microsoft.com/office/drawing/2014/main" id="{3D92BAEE-977F-45D6-91E3-5BD8E90463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 y="2641601"/>
            <a:ext cx="8515350" cy="4257675"/>
          </a:xfrm>
          <a:prstGeom prst="rect">
            <a:avLst/>
          </a:prstGeom>
        </p:spPr>
      </p:pic>
      <p:sp>
        <p:nvSpPr>
          <p:cNvPr id="8" name="Arrow: Down 7">
            <a:extLst>
              <a:ext uri="{FF2B5EF4-FFF2-40B4-BE49-F238E27FC236}">
                <a16:creationId xmlns:a16="http://schemas.microsoft.com/office/drawing/2014/main" id="{8E37BDD5-9A91-4528-9F61-AF440C87F3FC}"/>
              </a:ext>
            </a:extLst>
          </p:cNvPr>
          <p:cNvSpPr/>
          <p:nvPr/>
        </p:nvSpPr>
        <p:spPr>
          <a:xfrm>
            <a:off x="7848600" y="4127500"/>
            <a:ext cx="558800" cy="12640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2ACE137-BDE2-4A5F-A7A7-6EE8AEC4B81A}"/>
              </a:ext>
            </a:extLst>
          </p:cNvPr>
          <p:cNvSpPr/>
          <p:nvPr/>
        </p:nvSpPr>
        <p:spPr>
          <a:xfrm>
            <a:off x="7466012" y="3259013"/>
            <a:ext cx="1298575" cy="6174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Specialists</a:t>
            </a:r>
            <a:br>
              <a:rPr lang="en-US" dirty="0"/>
            </a:br>
            <a:r>
              <a:rPr lang="en-US" dirty="0"/>
              <a:t>(Outvoted)</a:t>
            </a:r>
          </a:p>
        </p:txBody>
      </p:sp>
    </p:spTree>
    <p:extLst>
      <p:ext uri="{BB962C8B-B14F-4D97-AF65-F5344CB8AC3E}">
        <p14:creationId xmlns:p14="http://schemas.microsoft.com/office/powerpoint/2010/main" val="4023300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DE72-29CF-41E8-8D53-7DA7115579EB}"/>
              </a:ext>
            </a:extLst>
          </p:cNvPr>
          <p:cNvSpPr>
            <a:spLocks noGrp="1"/>
          </p:cNvSpPr>
          <p:nvPr>
            <p:ph type="title"/>
          </p:nvPr>
        </p:nvSpPr>
        <p:spPr/>
        <p:txBody>
          <a:bodyPr/>
          <a:lstStyle/>
          <a:p>
            <a:r>
              <a:rPr lang="en-US" sz="7200" dirty="0"/>
              <a:t>Agenda</a:t>
            </a:r>
            <a:endParaRPr lang="en-US" dirty="0"/>
          </a:p>
        </p:txBody>
      </p:sp>
      <p:sp>
        <p:nvSpPr>
          <p:cNvPr id="3" name="Content Placeholder 2">
            <a:extLst>
              <a:ext uri="{FF2B5EF4-FFF2-40B4-BE49-F238E27FC236}">
                <a16:creationId xmlns:a16="http://schemas.microsoft.com/office/drawing/2014/main" id="{ED06F72F-0D78-429B-8C1C-D900E2C3418E}"/>
              </a:ext>
            </a:extLst>
          </p:cNvPr>
          <p:cNvSpPr>
            <a:spLocks noGrp="1"/>
          </p:cNvSpPr>
          <p:nvPr>
            <p:ph idx="1"/>
          </p:nvPr>
        </p:nvSpPr>
        <p:spPr>
          <a:xfrm>
            <a:off x="628650" y="1825625"/>
            <a:ext cx="7886700" cy="4667249"/>
          </a:xfrm>
        </p:spPr>
        <p:txBody>
          <a:bodyPr>
            <a:normAutofit/>
          </a:bodyPr>
          <a:lstStyle/>
          <a:p>
            <a:pPr marL="514350" indent="-514350">
              <a:buFont typeface="+mj-lt"/>
              <a:buAutoNum type="arabicPeriod"/>
            </a:pPr>
            <a:r>
              <a:rPr lang="en-US" sz="3600" dirty="0"/>
              <a:t>Background</a:t>
            </a:r>
          </a:p>
          <a:p>
            <a:pPr marL="514350" indent="-514350">
              <a:buFont typeface="+mj-lt"/>
              <a:buAutoNum type="arabicPeriod"/>
            </a:pPr>
            <a:r>
              <a:rPr lang="en-US" sz="3600" dirty="0"/>
              <a:t>Electoral Feedback</a:t>
            </a:r>
          </a:p>
          <a:p>
            <a:pPr marL="514350" indent="-514350">
              <a:buFont typeface="+mj-lt"/>
              <a:buAutoNum type="arabicPeriod"/>
            </a:pPr>
            <a:r>
              <a:rPr lang="en-US" sz="3600" dirty="0"/>
              <a:t>Event Derivatives</a:t>
            </a:r>
          </a:p>
          <a:p>
            <a:pPr marL="514350" indent="-514350">
              <a:buFont typeface="+mj-lt"/>
              <a:buAutoNum type="arabicPeriod"/>
            </a:pPr>
            <a:r>
              <a:rPr lang="en-US" sz="3600" dirty="0"/>
              <a:t>Synthesis</a:t>
            </a:r>
          </a:p>
          <a:p>
            <a:pPr marL="514350" indent="-514350">
              <a:buFont typeface="+mj-lt"/>
              <a:buAutoNum type="arabicPeriod"/>
            </a:pPr>
            <a:r>
              <a:rPr lang="en-US" sz="3600" dirty="0"/>
              <a:t>Why Laypeople Will Care</a:t>
            </a:r>
          </a:p>
        </p:txBody>
      </p:sp>
      <p:sp>
        <p:nvSpPr>
          <p:cNvPr id="4" name="Footer Placeholder 3">
            <a:extLst>
              <a:ext uri="{FF2B5EF4-FFF2-40B4-BE49-F238E27FC236}">
                <a16:creationId xmlns:a16="http://schemas.microsoft.com/office/drawing/2014/main" id="{F377AF3B-B747-44AF-B7B1-3F174F370335}"/>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183946BF-949A-488B-9FAF-8F8BCFA7D5D5}"/>
              </a:ext>
            </a:extLst>
          </p:cNvPr>
          <p:cNvSpPr>
            <a:spLocks noGrp="1"/>
          </p:cNvSpPr>
          <p:nvPr>
            <p:ph type="sldNum" sz="quarter" idx="12"/>
          </p:nvPr>
        </p:nvSpPr>
        <p:spPr/>
        <p:txBody>
          <a:bodyPr/>
          <a:lstStyle/>
          <a:p>
            <a:fld id="{1A10F235-9555-41B0-B8E9-2A55BD748559}" type="slidenum">
              <a:rPr lang="en-US" smtClean="0"/>
              <a:t>32</a:t>
            </a:fld>
            <a:endParaRPr lang="en-US"/>
          </a:p>
        </p:txBody>
      </p:sp>
      <p:sp>
        <p:nvSpPr>
          <p:cNvPr id="6" name="Rectangle: Rounded Corners 5">
            <a:extLst>
              <a:ext uri="{FF2B5EF4-FFF2-40B4-BE49-F238E27FC236}">
                <a16:creationId xmlns:a16="http://schemas.microsoft.com/office/drawing/2014/main" id="{896C70D4-3801-4191-8535-8FC8038330D6}"/>
              </a:ext>
            </a:extLst>
          </p:cNvPr>
          <p:cNvSpPr/>
          <p:nvPr/>
        </p:nvSpPr>
        <p:spPr>
          <a:xfrm>
            <a:off x="333375" y="2905125"/>
            <a:ext cx="4686300" cy="9144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21209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599" y="92910"/>
            <a:ext cx="9232899" cy="1223320"/>
          </a:xfrm>
        </p:spPr>
        <p:txBody>
          <a:bodyPr>
            <a:noAutofit/>
          </a:bodyPr>
          <a:lstStyle/>
          <a:p>
            <a:r>
              <a:rPr lang="en-US" sz="3200" dirty="0"/>
              <a:t> Event Derivative (InTrade.com) - </a:t>
            </a:r>
            <a:r>
              <a:rPr lang="en-US" sz="3200" u="sng" dirty="0">
                <a:solidFill>
                  <a:srgbClr val="FF0000"/>
                </a:solidFill>
              </a:rPr>
              <a:t>2012 global warming</a:t>
            </a:r>
            <a:br>
              <a:rPr lang="en-US" sz="3200" u="sng" dirty="0">
                <a:solidFill>
                  <a:srgbClr val="FF0000"/>
                </a:solidFill>
              </a:rPr>
            </a:br>
            <a:r>
              <a:rPr lang="en-US" sz="3200" dirty="0">
                <a:solidFill>
                  <a:srgbClr val="FF0000"/>
                </a:solidFill>
              </a:rPr>
              <a:t>      </a:t>
            </a:r>
            <a:r>
              <a:rPr lang="en-US" sz="2400" dirty="0"/>
              <a:t>(also called a “prediction market”)</a:t>
            </a:r>
            <a:endParaRPr lang="en-US" sz="3200" dirty="0"/>
          </a:p>
        </p:txBody>
      </p:sp>
      <p:pic>
        <p:nvPicPr>
          <p:cNvPr id="4" name="Picture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849565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914400" y="6324600"/>
            <a:ext cx="6019800" cy="533400"/>
          </a:xfrm>
          <a:prstGeom prst="rect">
            <a:avLst/>
          </a:prstGeom>
          <a:solidFill>
            <a:srgbClr val="666699">
              <a:alpha val="65882"/>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Ran from Jan 2011 to End of 2012</a:t>
            </a:r>
          </a:p>
        </p:txBody>
      </p:sp>
      <p:cxnSp>
        <p:nvCxnSpPr>
          <p:cNvPr id="7" name="Straight Arrow Connector 6"/>
          <p:cNvCxnSpPr/>
          <p:nvPr/>
        </p:nvCxnSpPr>
        <p:spPr>
          <a:xfrm flipH="1" flipV="1">
            <a:off x="2590800" y="6096000"/>
            <a:ext cx="762000" cy="342900"/>
          </a:xfrm>
          <a:prstGeom prst="straightConnector1">
            <a:avLst/>
          </a:prstGeom>
          <a:ln w="57150">
            <a:solidFill>
              <a:schemeClr val="dk1">
                <a:shade val="95000"/>
                <a:satMod val="105000"/>
                <a:alpha val="32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V="1">
            <a:off x="5410200" y="6096000"/>
            <a:ext cx="2667000" cy="342900"/>
          </a:xfrm>
          <a:prstGeom prst="straightConnector1">
            <a:avLst/>
          </a:prstGeom>
          <a:ln w="57150">
            <a:solidFill>
              <a:schemeClr val="dk1">
                <a:shade val="95000"/>
                <a:satMod val="105000"/>
                <a:alpha val="32000"/>
              </a:schemeClr>
            </a:solidFill>
            <a:tailEnd type="arrow"/>
          </a:ln>
        </p:spPr>
        <p:style>
          <a:lnRef idx="1">
            <a:schemeClr val="dk1"/>
          </a:lnRef>
          <a:fillRef idx="0">
            <a:schemeClr val="dk1"/>
          </a:fillRef>
          <a:effectRef idx="0">
            <a:schemeClr val="dk1"/>
          </a:effectRef>
          <a:fontRef idx="minor">
            <a:schemeClr val="tx1"/>
          </a:fontRef>
        </p:style>
      </p:cxnSp>
      <p:sp>
        <p:nvSpPr>
          <p:cNvPr id="8" name="Title 1"/>
          <p:cNvSpPr txBox="1">
            <a:spLocks/>
          </p:cNvSpPr>
          <p:nvPr/>
        </p:nvSpPr>
        <p:spPr>
          <a:xfrm>
            <a:off x="5105400" y="1905000"/>
            <a:ext cx="2971800" cy="639462"/>
          </a:xfrm>
          <a:prstGeom prst="rect">
            <a:avLst/>
          </a:prstGeom>
          <a:solidFill>
            <a:srgbClr val="666699"/>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t>Worth $100 if 2012 is the warmest year on record.</a:t>
            </a:r>
          </a:p>
        </p:txBody>
      </p:sp>
      <p:cxnSp>
        <p:nvCxnSpPr>
          <p:cNvPr id="9" name="Straight Arrow Connector 8"/>
          <p:cNvCxnSpPr/>
          <p:nvPr/>
        </p:nvCxnSpPr>
        <p:spPr>
          <a:xfrm flipH="1" flipV="1">
            <a:off x="3886200" y="2053281"/>
            <a:ext cx="1371600" cy="342900"/>
          </a:xfrm>
          <a:prstGeom prst="straightConnector1">
            <a:avLst/>
          </a:prstGeom>
          <a:ln w="57150">
            <a:solidFill>
              <a:schemeClr val="dk1">
                <a:shade val="95000"/>
                <a:satMod val="105000"/>
                <a:alpha val="32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H="1" flipV="1">
            <a:off x="6248400" y="2205681"/>
            <a:ext cx="2438400" cy="1147119"/>
          </a:xfrm>
          <a:prstGeom prst="straightConnector1">
            <a:avLst/>
          </a:prstGeom>
          <a:ln w="57150">
            <a:solidFill>
              <a:schemeClr val="dk1">
                <a:shade val="95000"/>
                <a:satMod val="105000"/>
                <a:alpha val="32000"/>
              </a:schemeClr>
            </a:solidFill>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3" name="Footer Placeholder 2">
            <a:extLst>
              <a:ext uri="{FF2B5EF4-FFF2-40B4-BE49-F238E27FC236}">
                <a16:creationId xmlns:a16="http://schemas.microsoft.com/office/drawing/2014/main" id="{D8F1B18A-7B33-4451-A060-F77B2D8DCEF9}"/>
              </a:ext>
            </a:extLst>
          </p:cNvPr>
          <p:cNvSpPr>
            <a:spLocks noGrp="1"/>
          </p:cNvSpPr>
          <p:nvPr>
            <p:ph type="ftr" sz="quarter" idx="11"/>
          </p:nvPr>
        </p:nvSpPr>
        <p:spPr/>
        <p:txBody>
          <a:bodyPr/>
          <a:lstStyle/>
          <a:p>
            <a:r>
              <a:rPr lang="en-US"/>
              <a:t>Bitcoin Hivemind</a:t>
            </a:r>
          </a:p>
        </p:txBody>
      </p:sp>
      <p:sp>
        <p:nvSpPr>
          <p:cNvPr id="5" name="Slide Number Placeholder 4">
            <a:extLst>
              <a:ext uri="{FF2B5EF4-FFF2-40B4-BE49-F238E27FC236}">
                <a16:creationId xmlns:a16="http://schemas.microsoft.com/office/drawing/2014/main" id="{57F5C46A-9129-4FBB-9D8D-610FC1FF212A}"/>
              </a:ext>
            </a:extLst>
          </p:cNvPr>
          <p:cNvSpPr>
            <a:spLocks noGrp="1"/>
          </p:cNvSpPr>
          <p:nvPr>
            <p:ph type="sldNum" sz="quarter" idx="12"/>
          </p:nvPr>
        </p:nvSpPr>
        <p:spPr/>
        <p:txBody>
          <a:bodyPr/>
          <a:lstStyle/>
          <a:p>
            <a:fld id="{1A10F235-9555-41B0-B8E9-2A55BD748559}" type="slidenum">
              <a:rPr lang="en-US" smtClean="0"/>
              <a:t>33</a:t>
            </a:fld>
            <a:endParaRPr lang="en-US"/>
          </a:p>
        </p:txBody>
      </p:sp>
    </p:spTree>
    <p:extLst>
      <p:ext uri="{BB962C8B-B14F-4D97-AF65-F5344CB8AC3E}">
        <p14:creationId xmlns:p14="http://schemas.microsoft.com/office/powerpoint/2010/main" val="1484288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F38A-33DF-4A9B-B813-67DB6FDBED2C}"/>
              </a:ext>
            </a:extLst>
          </p:cNvPr>
          <p:cNvSpPr>
            <a:spLocks noGrp="1"/>
          </p:cNvSpPr>
          <p:nvPr>
            <p:ph type="title"/>
          </p:nvPr>
        </p:nvSpPr>
        <p:spPr>
          <a:xfrm>
            <a:off x="495915" y="84139"/>
            <a:ext cx="7886700" cy="1325563"/>
          </a:xfrm>
        </p:spPr>
        <p:txBody>
          <a:bodyPr/>
          <a:lstStyle/>
          <a:p>
            <a:r>
              <a:rPr lang="en-US" dirty="0"/>
              <a:t>Betting on who will win</a:t>
            </a:r>
          </a:p>
        </p:txBody>
      </p:sp>
      <p:pic>
        <p:nvPicPr>
          <p:cNvPr id="7" name="Content Placeholder 6" descr="A close up of a map&#10;&#10;Description automatically generated">
            <a:extLst>
              <a:ext uri="{FF2B5EF4-FFF2-40B4-BE49-F238E27FC236}">
                <a16:creationId xmlns:a16="http://schemas.microsoft.com/office/drawing/2014/main" id="{BF4E9177-2CE2-422F-B499-6E8F8C0351B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1216" y="1365458"/>
            <a:ext cx="8561568" cy="5109700"/>
          </a:xfrm>
          <a:ln>
            <a:solidFill>
              <a:schemeClr val="tx1"/>
            </a:solidFill>
          </a:ln>
        </p:spPr>
      </p:pic>
      <p:sp>
        <p:nvSpPr>
          <p:cNvPr id="4" name="Footer Placeholder 3">
            <a:extLst>
              <a:ext uri="{FF2B5EF4-FFF2-40B4-BE49-F238E27FC236}">
                <a16:creationId xmlns:a16="http://schemas.microsoft.com/office/drawing/2014/main" id="{5CF5C12C-8044-4097-9033-B01CF2F6A936}"/>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4852ED37-2BD4-4D3F-ABB7-300E607D0828}"/>
              </a:ext>
            </a:extLst>
          </p:cNvPr>
          <p:cNvSpPr>
            <a:spLocks noGrp="1"/>
          </p:cNvSpPr>
          <p:nvPr>
            <p:ph type="sldNum" sz="quarter" idx="12"/>
          </p:nvPr>
        </p:nvSpPr>
        <p:spPr/>
        <p:txBody>
          <a:bodyPr/>
          <a:lstStyle/>
          <a:p>
            <a:fld id="{1A10F235-9555-41B0-B8E9-2A55BD748559}" type="slidenum">
              <a:rPr lang="en-US" smtClean="0"/>
              <a:t>34</a:t>
            </a:fld>
            <a:endParaRPr lang="en-US"/>
          </a:p>
        </p:txBody>
      </p:sp>
      <p:sp>
        <p:nvSpPr>
          <p:cNvPr id="8" name="TextBox 7">
            <a:extLst>
              <a:ext uri="{FF2B5EF4-FFF2-40B4-BE49-F238E27FC236}">
                <a16:creationId xmlns:a16="http://schemas.microsoft.com/office/drawing/2014/main" id="{2A69773C-0869-4E2D-A4CE-A418BB83C0FA}"/>
              </a:ext>
            </a:extLst>
          </p:cNvPr>
          <p:cNvSpPr txBox="1"/>
          <p:nvPr/>
        </p:nvSpPr>
        <p:spPr>
          <a:xfrm>
            <a:off x="3215148" y="6510266"/>
            <a:ext cx="2713703" cy="307777"/>
          </a:xfrm>
          <a:prstGeom prst="rect">
            <a:avLst/>
          </a:prstGeom>
          <a:solidFill>
            <a:schemeClr val="bg1"/>
          </a:solidFill>
          <a:ln>
            <a:solidFill>
              <a:schemeClr val="tx1"/>
            </a:solidFill>
          </a:ln>
        </p:spPr>
        <p:txBody>
          <a:bodyPr wrap="square" rtlCol="0">
            <a:spAutoFit/>
          </a:bodyPr>
          <a:lstStyle/>
          <a:p>
            <a:pPr algn="ctr"/>
            <a:r>
              <a:rPr lang="en-US" sz="1400" dirty="0"/>
              <a:t>Graphic from NationalJournal.com</a:t>
            </a:r>
          </a:p>
        </p:txBody>
      </p:sp>
    </p:spTree>
    <p:extLst>
      <p:ext uri="{BB962C8B-B14F-4D97-AF65-F5344CB8AC3E}">
        <p14:creationId xmlns:p14="http://schemas.microsoft.com/office/powerpoint/2010/main" val="968471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CF38A-33DF-4A9B-B813-67DB6FDBED2C}"/>
              </a:ext>
            </a:extLst>
          </p:cNvPr>
          <p:cNvSpPr>
            <a:spLocks noGrp="1"/>
          </p:cNvSpPr>
          <p:nvPr>
            <p:ph type="title"/>
          </p:nvPr>
        </p:nvSpPr>
        <p:spPr>
          <a:xfrm>
            <a:off x="495915" y="84139"/>
            <a:ext cx="7886700" cy="1325563"/>
          </a:xfrm>
        </p:spPr>
        <p:txBody>
          <a:bodyPr/>
          <a:lstStyle/>
          <a:p>
            <a:r>
              <a:rPr lang="en-US" dirty="0"/>
              <a:t>Betting on who will win</a:t>
            </a:r>
          </a:p>
        </p:txBody>
      </p:sp>
      <p:pic>
        <p:nvPicPr>
          <p:cNvPr id="7" name="Content Placeholder 6" descr="A close up of a map&#10;&#10;Description automatically generated">
            <a:extLst>
              <a:ext uri="{FF2B5EF4-FFF2-40B4-BE49-F238E27FC236}">
                <a16:creationId xmlns:a16="http://schemas.microsoft.com/office/drawing/2014/main" id="{BF4E9177-2CE2-422F-B499-6E8F8C0351B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1216" y="1365458"/>
            <a:ext cx="8561568" cy="5109700"/>
          </a:xfrm>
          <a:ln>
            <a:solidFill>
              <a:schemeClr val="tx1"/>
            </a:solidFill>
          </a:ln>
        </p:spPr>
      </p:pic>
      <p:sp>
        <p:nvSpPr>
          <p:cNvPr id="4" name="Footer Placeholder 3">
            <a:extLst>
              <a:ext uri="{FF2B5EF4-FFF2-40B4-BE49-F238E27FC236}">
                <a16:creationId xmlns:a16="http://schemas.microsoft.com/office/drawing/2014/main" id="{5CF5C12C-8044-4097-9033-B01CF2F6A936}"/>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4852ED37-2BD4-4D3F-ABB7-300E607D0828}"/>
              </a:ext>
            </a:extLst>
          </p:cNvPr>
          <p:cNvSpPr>
            <a:spLocks noGrp="1"/>
          </p:cNvSpPr>
          <p:nvPr>
            <p:ph type="sldNum" sz="quarter" idx="12"/>
          </p:nvPr>
        </p:nvSpPr>
        <p:spPr/>
        <p:txBody>
          <a:bodyPr/>
          <a:lstStyle/>
          <a:p>
            <a:fld id="{1A10F235-9555-41B0-B8E9-2A55BD748559}" type="slidenum">
              <a:rPr lang="en-US" smtClean="0"/>
              <a:t>35</a:t>
            </a:fld>
            <a:endParaRPr lang="en-US"/>
          </a:p>
        </p:txBody>
      </p:sp>
      <p:sp>
        <p:nvSpPr>
          <p:cNvPr id="8" name="TextBox 7">
            <a:extLst>
              <a:ext uri="{FF2B5EF4-FFF2-40B4-BE49-F238E27FC236}">
                <a16:creationId xmlns:a16="http://schemas.microsoft.com/office/drawing/2014/main" id="{2A69773C-0869-4E2D-A4CE-A418BB83C0FA}"/>
              </a:ext>
            </a:extLst>
          </p:cNvPr>
          <p:cNvSpPr txBox="1"/>
          <p:nvPr/>
        </p:nvSpPr>
        <p:spPr>
          <a:xfrm>
            <a:off x="3215148" y="6510266"/>
            <a:ext cx="2713703" cy="307777"/>
          </a:xfrm>
          <a:prstGeom prst="rect">
            <a:avLst/>
          </a:prstGeom>
          <a:solidFill>
            <a:schemeClr val="bg1"/>
          </a:solidFill>
          <a:ln>
            <a:solidFill>
              <a:schemeClr val="tx1"/>
            </a:solidFill>
          </a:ln>
        </p:spPr>
        <p:txBody>
          <a:bodyPr wrap="square" rtlCol="0">
            <a:spAutoFit/>
          </a:bodyPr>
          <a:lstStyle/>
          <a:p>
            <a:pPr algn="ctr"/>
            <a:r>
              <a:rPr lang="en-US" sz="1400" dirty="0"/>
              <a:t>Graphic from NationalJournal.com</a:t>
            </a:r>
          </a:p>
        </p:txBody>
      </p:sp>
      <p:sp>
        <p:nvSpPr>
          <p:cNvPr id="3" name="Multiplication Sign 2">
            <a:extLst>
              <a:ext uri="{FF2B5EF4-FFF2-40B4-BE49-F238E27FC236}">
                <a16:creationId xmlns:a16="http://schemas.microsoft.com/office/drawing/2014/main" id="{C00AF758-67E9-49E2-B8AB-12335868EB42}"/>
              </a:ext>
            </a:extLst>
          </p:cNvPr>
          <p:cNvSpPr/>
          <p:nvPr/>
        </p:nvSpPr>
        <p:spPr>
          <a:xfrm>
            <a:off x="1312605" y="-1753826"/>
            <a:ext cx="6518787" cy="6238567"/>
          </a:xfrm>
          <a:prstGeom prst="mathMultiply">
            <a:avLst>
              <a:gd name="adj1" fmla="val 16191"/>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2AFAD74-D4C4-45DD-B2BB-840814A6F945}"/>
              </a:ext>
            </a:extLst>
          </p:cNvPr>
          <p:cNvSpPr txBox="1"/>
          <p:nvPr/>
        </p:nvSpPr>
        <p:spPr>
          <a:xfrm>
            <a:off x="2866714" y="2717881"/>
            <a:ext cx="5781368" cy="3770263"/>
          </a:xfrm>
          <a:prstGeom prst="rect">
            <a:avLst/>
          </a:prstGeom>
          <a:noFill/>
        </p:spPr>
        <p:txBody>
          <a:bodyPr wrap="square" rtlCol="0">
            <a:spAutoFit/>
          </a:bodyPr>
          <a:lstStyle/>
          <a:p>
            <a:r>
              <a:rPr lang="en-US" sz="23900" b="1" dirty="0">
                <a:solidFill>
                  <a:srgbClr val="FF0000"/>
                </a:solidFill>
              </a:rPr>
              <a:t>No</a:t>
            </a:r>
          </a:p>
        </p:txBody>
      </p:sp>
    </p:spTree>
    <p:extLst>
      <p:ext uri="{BB962C8B-B14F-4D97-AF65-F5344CB8AC3E}">
        <p14:creationId xmlns:p14="http://schemas.microsoft.com/office/powerpoint/2010/main" val="25494399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AD431-1DA4-4935-BD20-66FB1F351057}"/>
              </a:ext>
            </a:extLst>
          </p:cNvPr>
          <p:cNvSpPr>
            <a:spLocks noGrp="1"/>
          </p:cNvSpPr>
          <p:nvPr>
            <p:ph type="title"/>
          </p:nvPr>
        </p:nvSpPr>
        <p:spPr>
          <a:xfrm>
            <a:off x="628650" y="1482726"/>
            <a:ext cx="7886700" cy="2492374"/>
          </a:xfrm>
        </p:spPr>
        <p:txBody>
          <a:bodyPr>
            <a:normAutofit/>
          </a:bodyPr>
          <a:lstStyle/>
          <a:p>
            <a:r>
              <a:rPr lang="en-US" sz="7200" dirty="0"/>
              <a:t>Nine Slides on Multivariate Betting</a:t>
            </a:r>
          </a:p>
        </p:txBody>
      </p:sp>
      <p:sp>
        <p:nvSpPr>
          <p:cNvPr id="4" name="Footer Placeholder 3">
            <a:extLst>
              <a:ext uri="{FF2B5EF4-FFF2-40B4-BE49-F238E27FC236}">
                <a16:creationId xmlns:a16="http://schemas.microsoft.com/office/drawing/2014/main" id="{0D91DC0F-E1E8-4DB7-9F66-0FB86A9A251F}"/>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22BC829D-6BED-4C17-B103-20E7115BAC23}"/>
              </a:ext>
            </a:extLst>
          </p:cNvPr>
          <p:cNvSpPr>
            <a:spLocks noGrp="1"/>
          </p:cNvSpPr>
          <p:nvPr>
            <p:ph type="sldNum" sz="quarter" idx="12"/>
          </p:nvPr>
        </p:nvSpPr>
        <p:spPr/>
        <p:txBody>
          <a:bodyPr/>
          <a:lstStyle/>
          <a:p>
            <a:fld id="{1A10F235-9555-41B0-B8E9-2A55BD748559}" type="slidenum">
              <a:rPr lang="en-US" smtClean="0"/>
              <a:t>36</a:t>
            </a:fld>
            <a:endParaRPr lang="en-US"/>
          </a:p>
        </p:txBody>
      </p:sp>
    </p:spTree>
    <p:extLst>
      <p:ext uri="{BB962C8B-B14F-4D97-AF65-F5344CB8AC3E}">
        <p14:creationId xmlns:p14="http://schemas.microsoft.com/office/powerpoint/2010/main" val="29776031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FE8BAFE-AAD7-47E8-9347-DF2A8F68A3DF}"/>
              </a:ext>
            </a:extLst>
          </p:cNvPr>
          <p:cNvSpPr>
            <a:spLocks noGrp="1"/>
          </p:cNvSpPr>
          <p:nvPr>
            <p:ph type="sldNum" sz="quarter" idx="12"/>
          </p:nvPr>
        </p:nvSpPr>
        <p:spPr/>
        <p:txBody>
          <a:bodyPr/>
          <a:lstStyle/>
          <a:p>
            <a:fld id="{1A10F235-9555-41B0-B8E9-2A55BD748559}" type="slidenum">
              <a:rPr lang="en-US" smtClean="0"/>
              <a:t>37</a:t>
            </a:fld>
            <a:endParaRPr lang="en-US"/>
          </a:p>
        </p:txBody>
      </p:sp>
      <p:sp>
        <p:nvSpPr>
          <p:cNvPr id="6" name="Title 1">
            <a:extLst>
              <a:ext uri="{FF2B5EF4-FFF2-40B4-BE49-F238E27FC236}">
                <a16:creationId xmlns:a16="http://schemas.microsoft.com/office/drawing/2014/main" id="{C0891D29-4C87-43CC-A29F-26F37EFFCABF}"/>
              </a:ext>
            </a:extLst>
          </p:cNvPr>
          <p:cNvSpPr>
            <a:spLocks noGrp="1"/>
          </p:cNvSpPr>
          <p:nvPr>
            <p:ph type="title"/>
          </p:nvPr>
        </p:nvSpPr>
        <p:spPr>
          <a:xfrm>
            <a:off x="1527591" y="153068"/>
            <a:ext cx="6088818" cy="708861"/>
          </a:xfrm>
        </p:spPr>
        <p:txBody>
          <a:bodyPr>
            <a:normAutofit/>
          </a:bodyPr>
          <a:lstStyle/>
          <a:p>
            <a:r>
              <a:rPr lang="en-US" dirty="0"/>
              <a:t>(1/9) Probability -- Review</a:t>
            </a:r>
          </a:p>
        </p:txBody>
      </p:sp>
      <p:pic>
        <p:nvPicPr>
          <p:cNvPr id="12" name="Picture 11">
            <a:extLst>
              <a:ext uri="{FF2B5EF4-FFF2-40B4-BE49-F238E27FC236}">
                <a16:creationId xmlns:a16="http://schemas.microsoft.com/office/drawing/2014/main" id="{3A95678A-BBE8-481A-B1CF-E487A2A3693E}"/>
              </a:ext>
            </a:extLst>
          </p:cNvPr>
          <p:cNvPicPr>
            <a:picLocks noChangeAspect="1"/>
          </p:cNvPicPr>
          <p:nvPr/>
        </p:nvPicPr>
        <p:blipFill>
          <a:blip r:embed="rId3"/>
          <a:stretch>
            <a:fillRect/>
          </a:stretch>
        </p:blipFill>
        <p:spPr>
          <a:xfrm>
            <a:off x="233325" y="717163"/>
            <a:ext cx="1123950" cy="4476750"/>
          </a:xfrm>
          <a:prstGeom prst="rect">
            <a:avLst/>
          </a:prstGeom>
          <a:ln>
            <a:solidFill>
              <a:schemeClr val="tx1"/>
            </a:solidFill>
          </a:ln>
        </p:spPr>
      </p:pic>
      <p:sp>
        <p:nvSpPr>
          <p:cNvPr id="18" name="Rectangle 17">
            <a:extLst>
              <a:ext uri="{FF2B5EF4-FFF2-40B4-BE49-F238E27FC236}">
                <a16:creationId xmlns:a16="http://schemas.microsoft.com/office/drawing/2014/main" id="{AC2B4EB6-1D45-4E34-B2BF-F86A529FB23D}"/>
              </a:ext>
            </a:extLst>
          </p:cNvPr>
          <p:cNvSpPr/>
          <p:nvPr/>
        </p:nvSpPr>
        <p:spPr>
          <a:xfrm>
            <a:off x="233325" y="3656795"/>
            <a:ext cx="1123950" cy="382584"/>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ACC7C8A-B6EA-4606-8FDB-2785A52ABF06}"/>
              </a:ext>
            </a:extLst>
          </p:cNvPr>
          <p:cNvSpPr txBox="1"/>
          <p:nvPr/>
        </p:nvSpPr>
        <p:spPr>
          <a:xfrm>
            <a:off x="1722363" y="3031921"/>
            <a:ext cx="1968809" cy="461665"/>
          </a:xfrm>
          <a:prstGeom prst="rect">
            <a:avLst/>
          </a:prstGeom>
          <a:solidFill>
            <a:schemeClr val="bg1">
              <a:lumMod val="95000"/>
            </a:schemeClr>
          </a:solidFill>
          <a:ln>
            <a:solidFill>
              <a:schemeClr val="tx1"/>
            </a:solidFill>
          </a:ln>
        </p:spPr>
        <p:txBody>
          <a:bodyPr wrap="none" rtlCol="0">
            <a:spAutoFit/>
          </a:bodyPr>
          <a:lstStyle/>
          <a:p>
            <a:r>
              <a:rPr lang="en-US" sz="2400" b="1" dirty="0">
                <a:solidFill>
                  <a:schemeClr val="accent6">
                    <a:lumMod val="75000"/>
                  </a:schemeClr>
                </a:solidFill>
              </a:rPr>
              <a:t>Coin Flip #303</a:t>
            </a:r>
          </a:p>
        </p:txBody>
      </p:sp>
      <p:graphicFrame>
        <p:nvGraphicFramePr>
          <p:cNvPr id="24" name="Table 23">
            <a:extLst>
              <a:ext uri="{FF2B5EF4-FFF2-40B4-BE49-F238E27FC236}">
                <a16:creationId xmlns:a16="http://schemas.microsoft.com/office/drawing/2014/main" id="{6C216DFF-C7F5-47A8-A964-B02AD1B64F17}"/>
              </a:ext>
            </a:extLst>
          </p:cNvPr>
          <p:cNvGraphicFramePr>
            <a:graphicFrameLocks noGrp="1"/>
          </p:cNvGraphicFramePr>
          <p:nvPr>
            <p:extLst>
              <p:ext uri="{D42A27DB-BD31-4B8C-83A1-F6EECF244321}">
                <p14:modId xmlns:p14="http://schemas.microsoft.com/office/powerpoint/2010/main" val="2762396698"/>
              </p:ext>
            </p:extLst>
          </p:nvPr>
        </p:nvGraphicFramePr>
        <p:xfrm>
          <a:off x="4606473" y="3902462"/>
          <a:ext cx="886460" cy="518160"/>
        </p:xfrm>
        <a:graphic>
          <a:graphicData uri="http://schemas.openxmlformats.org/drawingml/2006/table">
            <a:tbl>
              <a:tblPr firstRow="1" firstCol="1">
                <a:tableStyleId>{5C22544A-7EE6-4342-B048-85BDC9FD1C3A}</a:tableStyleId>
              </a:tblPr>
              <a:tblGrid>
                <a:gridCol w="886460">
                  <a:extLst>
                    <a:ext uri="{9D8B030D-6E8A-4147-A177-3AD203B41FA5}">
                      <a16:colId xmlns:a16="http://schemas.microsoft.com/office/drawing/2014/main" val="1692238337"/>
                    </a:ext>
                  </a:extLst>
                </a:gridCol>
              </a:tblGrid>
              <a:tr h="370840">
                <a:tc>
                  <a:txBody>
                    <a:bodyPr/>
                    <a:lstStyle/>
                    <a:p>
                      <a:pPr algn="ctr"/>
                      <a:r>
                        <a:rPr lang="en-US" sz="2800" dirty="0">
                          <a:ln>
                            <a:solidFill>
                              <a:schemeClr val="tx1"/>
                            </a:solidFill>
                          </a:ln>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7755544"/>
                  </a:ext>
                </a:extLst>
              </a:tr>
            </a:tbl>
          </a:graphicData>
        </a:graphic>
      </p:graphicFrame>
      <p:sp>
        <p:nvSpPr>
          <p:cNvPr id="26" name="TextBox 25">
            <a:extLst>
              <a:ext uri="{FF2B5EF4-FFF2-40B4-BE49-F238E27FC236}">
                <a16:creationId xmlns:a16="http://schemas.microsoft.com/office/drawing/2014/main" id="{D3FC6AD6-ABB8-45EE-B01F-54445D4ED638}"/>
              </a:ext>
            </a:extLst>
          </p:cNvPr>
          <p:cNvSpPr txBox="1"/>
          <p:nvPr/>
        </p:nvSpPr>
        <p:spPr>
          <a:xfrm>
            <a:off x="4945167" y="1736371"/>
            <a:ext cx="4022594" cy="954107"/>
          </a:xfrm>
          <a:prstGeom prst="rect">
            <a:avLst/>
          </a:prstGeom>
          <a:noFill/>
        </p:spPr>
        <p:txBody>
          <a:bodyPr wrap="square" rtlCol="0">
            <a:spAutoFit/>
          </a:bodyPr>
          <a:lstStyle/>
          <a:p>
            <a:r>
              <a:rPr lang="en-US" sz="2800" dirty="0"/>
              <a:t>Heads has 50% likelihood.</a:t>
            </a:r>
          </a:p>
          <a:p>
            <a:r>
              <a:rPr lang="en-US" sz="2800" dirty="0"/>
              <a:t>Tails has 50% likelihood. </a:t>
            </a:r>
          </a:p>
        </p:txBody>
      </p:sp>
      <p:graphicFrame>
        <p:nvGraphicFramePr>
          <p:cNvPr id="27" name="Table 26">
            <a:extLst>
              <a:ext uri="{FF2B5EF4-FFF2-40B4-BE49-F238E27FC236}">
                <a16:creationId xmlns:a16="http://schemas.microsoft.com/office/drawing/2014/main" id="{00A826EE-B68A-48B5-8E2D-E465A4F7A001}"/>
              </a:ext>
            </a:extLst>
          </p:cNvPr>
          <p:cNvGraphicFramePr>
            <a:graphicFrameLocks noGrp="1"/>
          </p:cNvGraphicFramePr>
          <p:nvPr>
            <p:extLst>
              <p:ext uri="{D42A27DB-BD31-4B8C-83A1-F6EECF244321}">
                <p14:modId xmlns:p14="http://schemas.microsoft.com/office/powerpoint/2010/main" val="715990447"/>
              </p:ext>
            </p:extLst>
          </p:nvPr>
        </p:nvGraphicFramePr>
        <p:xfrm>
          <a:off x="3872339" y="2690478"/>
          <a:ext cx="1620594" cy="1158240"/>
        </p:xfrm>
        <a:graphic>
          <a:graphicData uri="http://schemas.openxmlformats.org/drawingml/2006/table">
            <a:tbl>
              <a:tblPr firstCol="1">
                <a:tableStyleId>{5C22544A-7EE6-4342-B048-85BDC9FD1C3A}</a:tableStyleId>
              </a:tblPr>
              <a:tblGrid>
                <a:gridCol w="810297">
                  <a:extLst>
                    <a:ext uri="{9D8B030D-6E8A-4147-A177-3AD203B41FA5}">
                      <a16:colId xmlns:a16="http://schemas.microsoft.com/office/drawing/2014/main" val="2435459435"/>
                    </a:ext>
                  </a:extLst>
                </a:gridCol>
                <a:gridCol w="810297">
                  <a:extLst>
                    <a:ext uri="{9D8B030D-6E8A-4147-A177-3AD203B41FA5}">
                      <a16:colId xmlns:a16="http://schemas.microsoft.com/office/drawing/2014/main" val="3058956180"/>
                    </a:ext>
                  </a:extLst>
                </a:gridCol>
              </a:tblGrid>
              <a:tr h="514368">
                <a:tc>
                  <a:txBody>
                    <a:bodyPr/>
                    <a:lstStyle/>
                    <a:p>
                      <a:pPr algn="ctr"/>
                      <a:r>
                        <a:rPr lang="en-US" sz="3200" dirty="0">
                          <a:solidFill>
                            <a:schemeClr val="accent6">
                              <a:lumMod val="60000"/>
                              <a:lumOff val="40000"/>
                            </a:schemeClr>
                          </a:solidFill>
                        </a:rPr>
                        <a:t>H</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3200" dirty="0"/>
                        <a:t>.50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87583649"/>
                  </a:ext>
                </a:extLst>
              </a:tr>
              <a:tr h="514368">
                <a:tc>
                  <a:txBody>
                    <a:bodyPr/>
                    <a:lstStyle/>
                    <a:p>
                      <a:pPr algn="ctr"/>
                      <a:r>
                        <a:rPr lang="en-US" sz="3200" dirty="0">
                          <a:solidFill>
                            <a:schemeClr val="accent6">
                              <a:lumMod val="60000"/>
                              <a:lumOff val="40000"/>
                            </a:schemeClr>
                          </a:solidFill>
                        </a:rPr>
                        <a:t>T</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3200" dirty="0"/>
                        <a:t>.50</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0613009"/>
                  </a:ext>
                </a:extLst>
              </a:tr>
            </a:tbl>
          </a:graphicData>
        </a:graphic>
      </p:graphicFrame>
      <p:sp>
        <p:nvSpPr>
          <p:cNvPr id="28" name="TextBox 27">
            <a:extLst>
              <a:ext uri="{FF2B5EF4-FFF2-40B4-BE49-F238E27FC236}">
                <a16:creationId xmlns:a16="http://schemas.microsoft.com/office/drawing/2014/main" id="{E98CA2B9-1E60-4CD7-97E4-5B84A94498EE}"/>
              </a:ext>
            </a:extLst>
          </p:cNvPr>
          <p:cNvSpPr txBox="1"/>
          <p:nvPr/>
        </p:nvSpPr>
        <p:spPr>
          <a:xfrm>
            <a:off x="4682636" y="1093956"/>
            <a:ext cx="4435573" cy="523220"/>
          </a:xfrm>
          <a:prstGeom prst="rect">
            <a:avLst/>
          </a:prstGeom>
          <a:noFill/>
        </p:spPr>
        <p:txBody>
          <a:bodyPr wrap="none" rtlCol="0">
            <a:spAutoFit/>
          </a:bodyPr>
          <a:lstStyle/>
          <a:p>
            <a:r>
              <a:rPr lang="en-US" sz="2800" dirty="0"/>
              <a:t>Some future event (coin flip).</a:t>
            </a:r>
          </a:p>
        </p:txBody>
      </p:sp>
      <p:cxnSp>
        <p:nvCxnSpPr>
          <p:cNvPr id="31" name="Straight Connector 30">
            <a:extLst>
              <a:ext uri="{FF2B5EF4-FFF2-40B4-BE49-F238E27FC236}">
                <a16:creationId xmlns:a16="http://schemas.microsoft.com/office/drawing/2014/main" id="{423EE96B-E5B0-46D9-BE2B-972662A0FA6A}"/>
              </a:ext>
            </a:extLst>
          </p:cNvPr>
          <p:cNvCxnSpPr>
            <a:cxnSpLocks/>
          </p:cNvCxnSpPr>
          <p:nvPr/>
        </p:nvCxnSpPr>
        <p:spPr>
          <a:xfrm flipV="1">
            <a:off x="4434589" y="2034297"/>
            <a:ext cx="510578" cy="7099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E3E235A-F699-4CF5-AEDA-96F98056B8F7}"/>
              </a:ext>
            </a:extLst>
          </p:cNvPr>
          <p:cNvCxnSpPr>
            <a:cxnSpLocks/>
          </p:cNvCxnSpPr>
          <p:nvPr/>
        </p:nvCxnSpPr>
        <p:spPr>
          <a:xfrm flipV="1">
            <a:off x="4434589" y="2443315"/>
            <a:ext cx="615114" cy="10791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2C2C119-80BB-4C98-AA48-5F374B846255}"/>
              </a:ext>
            </a:extLst>
          </p:cNvPr>
          <p:cNvSpPr txBox="1"/>
          <p:nvPr/>
        </p:nvSpPr>
        <p:spPr>
          <a:xfrm>
            <a:off x="5505558" y="5271313"/>
            <a:ext cx="3162083" cy="954107"/>
          </a:xfrm>
          <a:prstGeom prst="rect">
            <a:avLst/>
          </a:prstGeom>
          <a:noFill/>
        </p:spPr>
        <p:txBody>
          <a:bodyPr wrap="square" rtlCol="0">
            <a:spAutoFit/>
          </a:bodyPr>
          <a:lstStyle/>
          <a:p>
            <a:r>
              <a:rPr lang="en-US" sz="2800" dirty="0"/>
              <a:t>Total probabilities add up to 100%.</a:t>
            </a:r>
          </a:p>
        </p:txBody>
      </p:sp>
      <p:cxnSp>
        <p:nvCxnSpPr>
          <p:cNvPr id="39" name="Straight Connector 38">
            <a:extLst>
              <a:ext uri="{FF2B5EF4-FFF2-40B4-BE49-F238E27FC236}">
                <a16:creationId xmlns:a16="http://schemas.microsoft.com/office/drawing/2014/main" id="{F4C176EA-E1AE-44EA-9FF9-4F1F357DA1BB}"/>
              </a:ext>
            </a:extLst>
          </p:cNvPr>
          <p:cNvCxnSpPr>
            <a:cxnSpLocks/>
          </p:cNvCxnSpPr>
          <p:nvPr/>
        </p:nvCxnSpPr>
        <p:spPr>
          <a:xfrm>
            <a:off x="5122005" y="4495412"/>
            <a:ext cx="577755" cy="8066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D53B521-C681-42F7-A998-EC150B0B1FD0}"/>
              </a:ext>
            </a:extLst>
          </p:cNvPr>
          <p:cNvCxnSpPr>
            <a:cxnSpLocks/>
          </p:cNvCxnSpPr>
          <p:nvPr/>
        </p:nvCxnSpPr>
        <p:spPr>
          <a:xfrm flipV="1">
            <a:off x="2667878" y="1442640"/>
            <a:ext cx="1958657" cy="1512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4F01D75D-E7EE-4377-A604-39DABC297D6B}"/>
              </a:ext>
            </a:extLst>
          </p:cNvPr>
          <p:cNvSpPr/>
          <p:nvPr/>
        </p:nvSpPr>
        <p:spPr>
          <a:xfrm>
            <a:off x="90397" y="3965785"/>
            <a:ext cx="1410984" cy="1228127"/>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F750027-CD83-4C07-8D89-DB99F4657053}"/>
              </a:ext>
            </a:extLst>
          </p:cNvPr>
          <p:cNvSpPr/>
          <p:nvPr/>
        </p:nvSpPr>
        <p:spPr>
          <a:xfrm>
            <a:off x="-24899" y="4503433"/>
            <a:ext cx="1382174" cy="27332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4B3FEF51-7AD1-4278-8575-A0BCB15895E8}"/>
              </a:ext>
            </a:extLst>
          </p:cNvPr>
          <p:cNvSpPr/>
          <p:nvPr/>
        </p:nvSpPr>
        <p:spPr>
          <a:xfrm>
            <a:off x="57464" y="4623562"/>
            <a:ext cx="1448043" cy="63954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EB6CDD1-7EFD-4190-9DC1-FB8501BE8BF4}"/>
              </a:ext>
            </a:extLst>
          </p:cNvPr>
          <p:cNvSpPr/>
          <p:nvPr/>
        </p:nvSpPr>
        <p:spPr>
          <a:xfrm>
            <a:off x="233325" y="4998439"/>
            <a:ext cx="1123950" cy="9908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E41F99B-B622-4520-8F34-99CA9E18FBB1}"/>
              </a:ext>
            </a:extLst>
          </p:cNvPr>
          <p:cNvSpPr/>
          <p:nvPr/>
        </p:nvSpPr>
        <p:spPr>
          <a:xfrm>
            <a:off x="190671" y="4554107"/>
            <a:ext cx="1382174" cy="902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a:extLst>
              <a:ext uri="{FF2B5EF4-FFF2-40B4-BE49-F238E27FC236}">
                <a16:creationId xmlns:a16="http://schemas.microsoft.com/office/drawing/2014/main" id="{DA3C7A0B-8298-4C77-A969-6AEF4A72889F}"/>
              </a:ext>
            </a:extLst>
          </p:cNvPr>
          <p:cNvSpPr/>
          <p:nvPr/>
        </p:nvSpPr>
        <p:spPr>
          <a:xfrm>
            <a:off x="154292" y="4190480"/>
            <a:ext cx="1553910" cy="382584"/>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345D62EE-D60E-499E-81A8-A8FFAA455CE6}"/>
              </a:ext>
            </a:extLst>
          </p:cNvPr>
          <p:cNvCxnSpPr>
            <a:cxnSpLocks/>
          </p:cNvCxnSpPr>
          <p:nvPr/>
        </p:nvCxnSpPr>
        <p:spPr>
          <a:xfrm flipV="1">
            <a:off x="1390208" y="3454012"/>
            <a:ext cx="870886" cy="12478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5AEA08F4-D049-4D18-A903-A888E3433169}"/>
              </a:ext>
            </a:extLst>
          </p:cNvPr>
          <p:cNvSpPr/>
          <p:nvPr/>
        </p:nvSpPr>
        <p:spPr>
          <a:xfrm>
            <a:off x="321452" y="4614559"/>
            <a:ext cx="985934" cy="1745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a:extLst>
              <a:ext uri="{FF2B5EF4-FFF2-40B4-BE49-F238E27FC236}">
                <a16:creationId xmlns:a16="http://schemas.microsoft.com/office/drawing/2014/main" id="{DC6C0244-014D-4648-9812-3E2B4257F0EE}"/>
              </a:ext>
            </a:extLst>
          </p:cNvPr>
          <p:cNvPicPr>
            <a:picLocks noChangeAspect="1"/>
          </p:cNvPicPr>
          <p:nvPr/>
        </p:nvPicPr>
        <p:blipFill>
          <a:blip r:embed="rId4"/>
          <a:stretch>
            <a:fillRect/>
          </a:stretch>
        </p:blipFill>
        <p:spPr>
          <a:xfrm>
            <a:off x="188476" y="5243198"/>
            <a:ext cx="1382174" cy="1382174"/>
          </a:xfrm>
          <a:prstGeom prst="rect">
            <a:avLst/>
          </a:prstGeom>
          <a:ln>
            <a:noFill/>
          </a:ln>
          <a:effectLst>
            <a:outerShdw blurRad="292100" dist="139700" dir="2700000" algn="tl" rotWithShape="0">
              <a:srgbClr val="333333">
                <a:alpha val="65000"/>
              </a:srgbClr>
            </a:outerShdw>
          </a:effectLst>
        </p:spPr>
      </p:pic>
      <p:pic>
        <p:nvPicPr>
          <p:cNvPr id="81" name="Picture 80" descr="A close up of a coin&#10;&#10;Description automatically generated">
            <a:extLst>
              <a:ext uri="{FF2B5EF4-FFF2-40B4-BE49-F238E27FC236}">
                <a16:creationId xmlns:a16="http://schemas.microsoft.com/office/drawing/2014/main" id="{DBABD5DE-6B5C-4FCE-BC24-DA9835E7A3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8365" y="5243198"/>
            <a:ext cx="1389074" cy="1382174"/>
          </a:xfrm>
          <a:prstGeom prst="rect">
            <a:avLst/>
          </a:prstGeom>
          <a:ln>
            <a:noFill/>
          </a:ln>
          <a:effectLst>
            <a:outerShdw blurRad="292100" dist="139700" dir="2700000" algn="tl" rotWithShape="0">
              <a:srgbClr val="333333">
                <a:alpha val="65000"/>
              </a:srgbClr>
            </a:outerShdw>
          </a:effectLst>
        </p:spPr>
      </p:pic>
      <p:sp>
        <p:nvSpPr>
          <p:cNvPr id="84" name="Rectangle 83">
            <a:extLst>
              <a:ext uri="{FF2B5EF4-FFF2-40B4-BE49-F238E27FC236}">
                <a16:creationId xmlns:a16="http://schemas.microsoft.com/office/drawing/2014/main" id="{141E7435-A966-4E54-942A-9C84C5A4DB01}"/>
              </a:ext>
            </a:extLst>
          </p:cNvPr>
          <p:cNvSpPr/>
          <p:nvPr/>
        </p:nvSpPr>
        <p:spPr>
          <a:xfrm>
            <a:off x="0" y="4998439"/>
            <a:ext cx="3322320" cy="1859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05F4309E-FC87-4C30-8522-4B188B42E602}"/>
              </a:ext>
            </a:extLst>
          </p:cNvPr>
          <p:cNvSpPr>
            <a:spLocks noGrp="1"/>
          </p:cNvSpPr>
          <p:nvPr>
            <p:ph type="ftr" sz="quarter" idx="11"/>
          </p:nvPr>
        </p:nvSpPr>
        <p:spPr/>
        <p:txBody>
          <a:bodyPr/>
          <a:lstStyle/>
          <a:p>
            <a:r>
              <a:rPr lang="en-US"/>
              <a:t>Bitcoin Hivemind</a:t>
            </a:r>
            <a:endParaRPr lang="en-US" dirty="0"/>
          </a:p>
        </p:txBody>
      </p:sp>
    </p:spTree>
    <p:extLst>
      <p:ext uri="{BB962C8B-B14F-4D97-AF65-F5344CB8AC3E}">
        <p14:creationId xmlns:p14="http://schemas.microsoft.com/office/powerpoint/2010/main" val="2819922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able 28">
            <a:extLst>
              <a:ext uri="{FF2B5EF4-FFF2-40B4-BE49-F238E27FC236}">
                <a16:creationId xmlns:a16="http://schemas.microsoft.com/office/drawing/2014/main" id="{B77F873D-2959-4AA7-989E-CC07899E1DBD}"/>
              </a:ext>
            </a:extLst>
          </p:cNvPr>
          <p:cNvGraphicFramePr>
            <a:graphicFrameLocks noGrp="1"/>
          </p:cNvGraphicFramePr>
          <p:nvPr>
            <p:extLst>
              <p:ext uri="{D42A27DB-BD31-4B8C-83A1-F6EECF244321}">
                <p14:modId xmlns:p14="http://schemas.microsoft.com/office/powerpoint/2010/main" val="1215130333"/>
              </p:ext>
            </p:extLst>
          </p:nvPr>
        </p:nvGraphicFramePr>
        <p:xfrm>
          <a:off x="3682832" y="1785091"/>
          <a:ext cx="1822726" cy="3474720"/>
        </p:xfrm>
        <a:graphic>
          <a:graphicData uri="http://schemas.openxmlformats.org/drawingml/2006/table">
            <a:tbl>
              <a:tblPr firstCol="1">
                <a:tableStyleId>{5C22544A-7EE6-4342-B048-85BDC9FD1C3A}</a:tableStyleId>
              </a:tblPr>
              <a:tblGrid>
                <a:gridCol w="911363">
                  <a:extLst>
                    <a:ext uri="{9D8B030D-6E8A-4147-A177-3AD203B41FA5}">
                      <a16:colId xmlns:a16="http://schemas.microsoft.com/office/drawing/2014/main" val="3059677454"/>
                    </a:ext>
                  </a:extLst>
                </a:gridCol>
                <a:gridCol w="911363">
                  <a:extLst>
                    <a:ext uri="{9D8B030D-6E8A-4147-A177-3AD203B41FA5}">
                      <a16:colId xmlns:a16="http://schemas.microsoft.com/office/drawing/2014/main" val="1363093335"/>
                    </a:ext>
                  </a:extLst>
                </a:gridCol>
              </a:tblGrid>
              <a:tr h="374142">
                <a:tc>
                  <a:txBody>
                    <a:bodyPr/>
                    <a:lstStyle/>
                    <a:p>
                      <a:pPr algn="ctr"/>
                      <a:r>
                        <a:rPr lang="en-US" sz="3200" dirty="0">
                          <a:solidFill>
                            <a:schemeClr val="accent2">
                              <a:lumMod val="60000"/>
                              <a:lumOff val="40000"/>
                            </a:schemeClr>
                          </a:solidFill>
                        </a:rPr>
                        <a:t>(1)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Calibri" panose="020F0502020204030204"/>
                          <a:ea typeface="+mn-ea"/>
                          <a:cs typeface="+mn-cs"/>
                        </a:rPr>
                        <a:t>1/6</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86450626"/>
                  </a:ext>
                </a:extLst>
              </a:tr>
              <a:tr h="374142">
                <a:tc>
                  <a:txBody>
                    <a:bodyPr/>
                    <a:lstStyle/>
                    <a:p>
                      <a:pPr algn="ctr"/>
                      <a:r>
                        <a:rPr lang="en-US" sz="3200" dirty="0">
                          <a:solidFill>
                            <a:schemeClr val="accent2">
                              <a:lumMod val="60000"/>
                              <a:lumOff val="40000"/>
                            </a:schemeClr>
                          </a:solidFill>
                        </a:rPr>
                        <a:t>(2)</a:t>
                      </a:r>
                    </a:p>
                  </a:txBody>
                  <a:tcP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1/6</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56851281"/>
                  </a:ext>
                </a:extLst>
              </a:tr>
              <a:tr h="374142">
                <a:tc>
                  <a:txBody>
                    <a:bodyPr/>
                    <a:lstStyle/>
                    <a:p>
                      <a:pPr algn="ctr"/>
                      <a:r>
                        <a:rPr lang="en-US" sz="3200" dirty="0">
                          <a:solidFill>
                            <a:schemeClr val="accent2">
                              <a:lumMod val="60000"/>
                              <a:lumOff val="40000"/>
                            </a:schemeClr>
                          </a:solidFill>
                        </a:rPr>
                        <a:t>(3)</a:t>
                      </a:r>
                    </a:p>
                  </a:txBody>
                  <a:tcP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1/6</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58891078"/>
                  </a:ext>
                </a:extLst>
              </a:tr>
              <a:tr h="374142">
                <a:tc>
                  <a:txBody>
                    <a:bodyPr/>
                    <a:lstStyle/>
                    <a:p>
                      <a:pPr algn="ctr"/>
                      <a:r>
                        <a:rPr lang="en-US" sz="3200" dirty="0">
                          <a:solidFill>
                            <a:schemeClr val="accent2">
                              <a:lumMod val="60000"/>
                              <a:lumOff val="40000"/>
                            </a:schemeClr>
                          </a:solidFill>
                        </a:rPr>
                        <a:t>(4)</a:t>
                      </a:r>
                    </a:p>
                  </a:txBody>
                  <a:tcP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1/6</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66828982"/>
                  </a:ext>
                </a:extLst>
              </a:tr>
              <a:tr h="374142">
                <a:tc>
                  <a:txBody>
                    <a:bodyPr/>
                    <a:lstStyle/>
                    <a:p>
                      <a:pPr algn="ctr"/>
                      <a:r>
                        <a:rPr lang="en-US" sz="3200" dirty="0">
                          <a:solidFill>
                            <a:schemeClr val="accent2">
                              <a:lumMod val="60000"/>
                              <a:lumOff val="40000"/>
                            </a:schemeClr>
                          </a:solidFill>
                        </a:rPr>
                        <a:t>(5)</a:t>
                      </a:r>
                    </a:p>
                  </a:txBody>
                  <a:tcP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1/6</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21607836"/>
                  </a:ext>
                </a:extLst>
              </a:tr>
              <a:tr h="374142">
                <a:tc>
                  <a:txBody>
                    <a:bodyPr/>
                    <a:lstStyle/>
                    <a:p>
                      <a:pPr algn="ctr"/>
                      <a:r>
                        <a:rPr lang="en-US" sz="3200" dirty="0">
                          <a:solidFill>
                            <a:schemeClr val="accent2">
                              <a:lumMod val="60000"/>
                              <a:lumOff val="40000"/>
                            </a:schemeClr>
                          </a:solidFill>
                        </a:rPr>
                        <a:t>(6)</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1/6</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6738426"/>
                  </a:ext>
                </a:extLst>
              </a:tr>
            </a:tbl>
          </a:graphicData>
        </a:graphic>
      </p:graphicFrame>
      <p:sp>
        <p:nvSpPr>
          <p:cNvPr id="5" name="Slide Number Placeholder 4">
            <a:extLst>
              <a:ext uri="{FF2B5EF4-FFF2-40B4-BE49-F238E27FC236}">
                <a16:creationId xmlns:a16="http://schemas.microsoft.com/office/drawing/2014/main" id="{8FE8BAFE-AAD7-47E8-9347-DF2A8F68A3DF}"/>
              </a:ext>
            </a:extLst>
          </p:cNvPr>
          <p:cNvSpPr>
            <a:spLocks noGrp="1"/>
          </p:cNvSpPr>
          <p:nvPr>
            <p:ph type="sldNum" sz="quarter" idx="12"/>
          </p:nvPr>
        </p:nvSpPr>
        <p:spPr/>
        <p:txBody>
          <a:bodyPr/>
          <a:lstStyle/>
          <a:p>
            <a:fld id="{1A10F235-9555-41B0-B8E9-2A55BD748559}" type="slidenum">
              <a:rPr lang="en-US" smtClean="0"/>
              <a:t>38</a:t>
            </a:fld>
            <a:endParaRPr lang="en-US"/>
          </a:p>
        </p:txBody>
      </p:sp>
      <p:sp>
        <p:nvSpPr>
          <p:cNvPr id="6" name="Title 1">
            <a:extLst>
              <a:ext uri="{FF2B5EF4-FFF2-40B4-BE49-F238E27FC236}">
                <a16:creationId xmlns:a16="http://schemas.microsoft.com/office/drawing/2014/main" id="{C0891D29-4C87-43CC-A29F-26F37EFFCABF}"/>
              </a:ext>
            </a:extLst>
          </p:cNvPr>
          <p:cNvSpPr>
            <a:spLocks noGrp="1"/>
          </p:cNvSpPr>
          <p:nvPr>
            <p:ph type="title"/>
          </p:nvPr>
        </p:nvSpPr>
        <p:spPr>
          <a:xfrm>
            <a:off x="1527591" y="153068"/>
            <a:ext cx="6088818" cy="708861"/>
          </a:xfrm>
        </p:spPr>
        <p:txBody>
          <a:bodyPr>
            <a:normAutofit/>
          </a:bodyPr>
          <a:lstStyle/>
          <a:p>
            <a:r>
              <a:rPr lang="en-US" dirty="0"/>
              <a:t>(2/9) Probability -- Review</a:t>
            </a:r>
          </a:p>
        </p:txBody>
      </p:sp>
      <p:graphicFrame>
        <p:nvGraphicFramePr>
          <p:cNvPr id="24" name="Table 23">
            <a:extLst>
              <a:ext uri="{FF2B5EF4-FFF2-40B4-BE49-F238E27FC236}">
                <a16:creationId xmlns:a16="http://schemas.microsoft.com/office/drawing/2014/main" id="{6C216DFF-C7F5-47A8-A964-B02AD1B64F17}"/>
              </a:ext>
            </a:extLst>
          </p:cNvPr>
          <p:cNvGraphicFramePr>
            <a:graphicFrameLocks noGrp="1"/>
          </p:cNvGraphicFramePr>
          <p:nvPr>
            <p:extLst>
              <p:ext uri="{D42A27DB-BD31-4B8C-83A1-F6EECF244321}">
                <p14:modId xmlns:p14="http://schemas.microsoft.com/office/powerpoint/2010/main" val="2350888168"/>
              </p:ext>
            </p:extLst>
          </p:nvPr>
        </p:nvGraphicFramePr>
        <p:xfrm>
          <a:off x="4572000" y="5457476"/>
          <a:ext cx="886460" cy="518160"/>
        </p:xfrm>
        <a:graphic>
          <a:graphicData uri="http://schemas.openxmlformats.org/drawingml/2006/table">
            <a:tbl>
              <a:tblPr firstRow="1" firstCol="1">
                <a:tableStyleId>{5C22544A-7EE6-4342-B048-85BDC9FD1C3A}</a:tableStyleId>
              </a:tblPr>
              <a:tblGrid>
                <a:gridCol w="886460">
                  <a:extLst>
                    <a:ext uri="{9D8B030D-6E8A-4147-A177-3AD203B41FA5}">
                      <a16:colId xmlns:a16="http://schemas.microsoft.com/office/drawing/2014/main" val="1692238337"/>
                    </a:ext>
                  </a:extLst>
                </a:gridCol>
              </a:tblGrid>
              <a:tr h="370840">
                <a:tc>
                  <a:txBody>
                    <a:bodyPr/>
                    <a:lstStyle/>
                    <a:p>
                      <a:pPr algn="ctr"/>
                      <a:r>
                        <a:rPr lang="en-US" sz="2800" dirty="0">
                          <a:ln>
                            <a:solidFill>
                              <a:schemeClr val="tx1"/>
                            </a:solidFill>
                          </a:ln>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7755544"/>
                  </a:ext>
                </a:extLst>
              </a:tr>
            </a:tbl>
          </a:graphicData>
        </a:graphic>
      </p:graphicFrame>
      <p:sp>
        <p:nvSpPr>
          <p:cNvPr id="28" name="TextBox 27">
            <a:extLst>
              <a:ext uri="{FF2B5EF4-FFF2-40B4-BE49-F238E27FC236}">
                <a16:creationId xmlns:a16="http://schemas.microsoft.com/office/drawing/2014/main" id="{E98CA2B9-1E60-4CD7-97E4-5B84A94498EE}"/>
              </a:ext>
            </a:extLst>
          </p:cNvPr>
          <p:cNvSpPr txBox="1"/>
          <p:nvPr/>
        </p:nvSpPr>
        <p:spPr>
          <a:xfrm>
            <a:off x="4682636" y="1093956"/>
            <a:ext cx="4437561" cy="523220"/>
          </a:xfrm>
          <a:prstGeom prst="rect">
            <a:avLst/>
          </a:prstGeom>
          <a:noFill/>
        </p:spPr>
        <p:txBody>
          <a:bodyPr wrap="none" rtlCol="0">
            <a:spAutoFit/>
          </a:bodyPr>
          <a:lstStyle/>
          <a:p>
            <a:r>
              <a:rPr lang="en-US" sz="2800" dirty="0"/>
              <a:t>Some future event (dice roll).</a:t>
            </a:r>
          </a:p>
        </p:txBody>
      </p:sp>
      <p:cxnSp>
        <p:nvCxnSpPr>
          <p:cNvPr id="56" name="Straight Connector 55">
            <a:extLst>
              <a:ext uri="{FF2B5EF4-FFF2-40B4-BE49-F238E27FC236}">
                <a16:creationId xmlns:a16="http://schemas.microsoft.com/office/drawing/2014/main" id="{6D53B521-C681-42F7-A998-EC150B0B1FD0}"/>
              </a:ext>
            </a:extLst>
          </p:cNvPr>
          <p:cNvCxnSpPr>
            <a:cxnSpLocks/>
          </p:cNvCxnSpPr>
          <p:nvPr/>
        </p:nvCxnSpPr>
        <p:spPr>
          <a:xfrm flipV="1">
            <a:off x="2667878" y="1442640"/>
            <a:ext cx="1958657" cy="15128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1EADB3D-52C1-4D58-B096-62810089B0A2}"/>
              </a:ext>
            </a:extLst>
          </p:cNvPr>
          <p:cNvSpPr txBox="1"/>
          <p:nvPr/>
        </p:nvSpPr>
        <p:spPr>
          <a:xfrm>
            <a:off x="6736522" y="2393077"/>
            <a:ext cx="2422781" cy="1384995"/>
          </a:xfrm>
          <a:prstGeom prst="rect">
            <a:avLst/>
          </a:prstGeom>
          <a:noFill/>
        </p:spPr>
        <p:txBody>
          <a:bodyPr wrap="square" rtlCol="0">
            <a:spAutoFit/>
          </a:bodyPr>
          <a:lstStyle/>
          <a:p>
            <a:r>
              <a:rPr lang="en-US" sz="2800" dirty="0"/>
              <a:t>Each outcome has one-sixth likelihood.</a:t>
            </a:r>
          </a:p>
        </p:txBody>
      </p:sp>
      <p:cxnSp>
        <p:nvCxnSpPr>
          <p:cNvPr id="32" name="Straight Connector 31">
            <a:extLst>
              <a:ext uri="{FF2B5EF4-FFF2-40B4-BE49-F238E27FC236}">
                <a16:creationId xmlns:a16="http://schemas.microsoft.com/office/drawing/2014/main" id="{56B1F447-D478-4BA3-9B7F-CAFABCAB01E3}"/>
              </a:ext>
            </a:extLst>
          </p:cNvPr>
          <p:cNvCxnSpPr>
            <a:cxnSpLocks/>
          </p:cNvCxnSpPr>
          <p:nvPr/>
        </p:nvCxnSpPr>
        <p:spPr>
          <a:xfrm flipV="1">
            <a:off x="5699760" y="3077237"/>
            <a:ext cx="980122" cy="3462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2F62CF6-C720-4D49-B051-68BEAC9F3CBA}"/>
              </a:ext>
            </a:extLst>
          </p:cNvPr>
          <p:cNvSpPr txBox="1"/>
          <p:nvPr/>
        </p:nvSpPr>
        <p:spPr>
          <a:xfrm>
            <a:off x="1384396" y="3060786"/>
            <a:ext cx="2134943" cy="461665"/>
          </a:xfrm>
          <a:prstGeom prst="rect">
            <a:avLst/>
          </a:prstGeom>
          <a:solidFill>
            <a:schemeClr val="bg1">
              <a:lumMod val="95000"/>
            </a:schemeClr>
          </a:solidFill>
          <a:ln>
            <a:solidFill>
              <a:schemeClr val="tx1"/>
            </a:solidFill>
          </a:ln>
        </p:spPr>
        <p:txBody>
          <a:bodyPr wrap="none" rtlCol="0">
            <a:spAutoFit/>
          </a:bodyPr>
          <a:lstStyle/>
          <a:p>
            <a:r>
              <a:rPr lang="en-US" sz="2400" b="1" dirty="0">
                <a:solidFill>
                  <a:schemeClr val="accent2">
                    <a:lumMod val="75000"/>
                  </a:schemeClr>
                </a:solidFill>
              </a:rPr>
              <a:t>Dice Roll #1190</a:t>
            </a:r>
          </a:p>
        </p:txBody>
      </p:sp>
      <p:pic>
        <p:nvPicPr>
          <p:cNvPr id="35" name="Picture 34" descr="A close up of a logo&#10;&#10;Description automatically generated">
            <a:extLst>
              <a:ext uri="{FF2B5EF4-FFF2-40B4-BE49-F238E27FC236}">
                <a16:creationId xmlns:a16="http://schemas.microsoft.com/office/drawing/2014/main" id="{DA2E7877-E784-4E40-B1D6-C45C93737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893" y="5153807"/>
            <a:ext cx="2323225" cy="1551125"/>
          </a:xfrm>
          <a:prstGeom prst="rect">
            <a:avLst/>
          </a:prstGeom>
          <a:ln>
            <a:noFill/>
          </a:ln>
          <a:effectLst>
            <a:outerShdw blurRad="292100" dist="139700" dir="2700000" algn="tl" rotWithShape="0">
              <a:srgbClr val="333333">
                <a:alpha val="65000"/>
              </a:srgbClr>
            </a:outerShdw>
          </a:effectLst>
        </p:spPr>
      </p:pic>
      <p:sp>
        <p:nvSpPr>
          <p:cNvPr id="37" name="Rectangle 36">
            <a:extLst>
              <a:ext uri="{FF2B5EF4-FFF2-40B4-BE49-F238E27FC236}">
                <a16:creationId xmlns:a16="http://schemas.microsoft.com/office/drawing/2014/main" id="{9961B89B-039D-4375-8EAB-8CACA299FD9E}"/>
              </a:ext>
            </a:extLst>
          </p:cNvPr>
          <p:cNvSpPr/>
          <p:nvPr/>
        </p:nvSpPr>
        <p:spPr>
          <a:xfrm>
            <a:off x="0" y="4998439"/>
            <a:ext cx="3322320" cy="18595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65C4CFC6-2F71-477D-B3AD-3742F6460A2F}"/>
              </a:ext>
            </a:extLst>
          </p:cNvPr>
          <p:cNvSpPr>
            <a:spLocks noGrp="1"/>
          </p:cNvSpPr>
          <p:nvPr>
            <p:ph type="ftr" sz="quarter" idx="11"/>
          </p:nvPr>
        </p:nvSpPr>
        <p:spPr/>
        <p:txBody>
          <a:bodyPr/>
          <a:lstStyle/>
          <a:p>
            <a:r>
              <a:rPr lang="en-US"/>
              <a:t>Bitcoin Hivemind</a:t>
            </a:r>
            <a:endParaRPr lang="en-US" dirty="0"/>
          </a:p>
        </p:txBody>
      </p:sp>
    </p:spTree>
    <p:extLst>
      <p:ext uri="{BB962C8B-B14F-4D97-AF65-F5344CB8AC3E}">
        <p14:creationId xmlns:p14="http://schemas.microsoft.com/office/powerpoint/2010/main" val="2481239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CD894F0-2271-4141-83B9-4718D9C10966}"/>
              </a:ext>
            </a:extLst>
          </p:cNvPr>
          <p:cNvSpPr>
            <a:spLocks noGrp="1"/>
          </p:cNvSpPr>
          <p:nvPr>
            <p:ph type="ftr" sz="quarter" idx="11"/>
          </p:nvPr>
        </p:nvSpPr>
        <p:spPr>
          <a:xfrm>
            <a:off x="2453565" y="5390504"/>
            <a:ext cx="3086100" cy="365125"/>
          </a:xfrm>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8FE8BAFE-AAD7-47E8-9347-DF2A8F68A3DF}"/>
              </a:ext>
            </a:extLst>
          </p:cNvPr>
          <p:cNvSpPr>
            <a:spLocks noGrp="1"/>
          </p:cNvSpPr>
          <p:nvPr>
            <p:ph type="sldNum" sz="quarter" idx="12"/>
          </p:nvPr>
        </p:nvSpPr>
        <p:spPr/>
        <p:txBody>
          <a:bodyPr/>
          <a:lstStyle/>
          <a:p>
            <a:fld id="{1A10F235-9555-41B0-B8E9-2A55BD748559}" type="slidenum">
              <a:rPr lang="en-US" smtClean="0"/>
              <a:t>39</a:t>
            </a:fld>
            <a:endParaRPr lang="en-US" dirty="0"/>
          </a:p>
        </p:txBody>
      </p:sp>
      <p:graphicFrame>
        <p:nvGraphicFramePr>
          <p:cNvPr id="20" name="Table 19">
            <a:extLst>
              <a:ext uri="{FF2B5EF4-FFF2-40B4-BE49-F238E27FC236}">
                <a16:creationId xmlns:a16="http://schemas.microsoft.com/office/drawing/2014/main" id="{9613C594-1C90-4F0E-943E-FF54EDC5E256}"/>
              </a:ext>
            </a:extLst>
          </p:cNvPr>
          <p:cNvGraphicFramePr>
            <a:graphicFrameLocks noGrp="1"/>
          </p:cNvGraphicFramePr>
          <p:nvPr>
            <p:extLst>
              <p:ext uri="{D42A27DB-BD31-4B8C-83A1-F6EECF244321}">
                <p14:modId xmlns:p14="http://schemas.microsoft.com/office/powerpoint/2010/main" val="1687660479"/>
              </p:ext>
            </p:extLst>
          </p:nvPr>
        </p:nvGraphicFramePr>
        <p:xfrm>
          <a:off x="7629561" y="4609815"/>
          <a:ext cx="720725" cy="1036320"/>
        </p:xfrm>
        <a:graphic>
          <a:graphicData uri="http://schemas.openxmlformats.org/drawingml/2006/table">
            <a:tbl>
              <a:tblPr firstRow="1" firstCol="1">
                <a:tableStyleId>{5C22544A-7EE6-4342-B048-85BDC9FD1C3A}</a:tableStyleId>
              </a:tblPr>
              <a:tblGrid>
                <a:gridCol w="720725">
                  <a:extLst>
                    <a:ext uri="{9D8B030D-6E8A-4147-A177-3AD203B41FA5}">
                      <a16:colId xmlns:a16="http://schemas.microsoft.com/office/drawing/2014/main" val="1203305764"/>
                    </a:ext>
                  </a:extLst>
                </a:gridCol>
              </a:tblGrid>
              <a:tr h="370840">
                <a:tc>
                  <a:txBody>
                    <a:bodyPr/>
                    <a:lstStyle/>
                    <a:p>
                      <a:pPr algn="ctr"/>
                      <a:r>
                        <a:rPr lang="en-US" sz="2800" dirty="0">
                          <a:ln>
                            <a:solidFill>
                              <a:schemeClr val="tx1"/>
                            </a:solidFill>
                          </a:ln>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096471477"/>
                  </a:ext>
                </a:extLst>
              </a:tr>
              <a:tr h="370840">
                <a:tc>
                  <a:txBody>
                    <a:bodyPr/>
                    <a:lstStyle/>
                    <a:p>
                      <a:pPr algn="ctr"/>
                      <a:r>
                        <a:rPr lang="en-US" sz="2800" dirty="0">
                          <a:ln>
                            <a:solidFill>
                              <a:schemeClr val="tx1"/>
                            </a:solidFill>
                          </a:ln>
                        </a:rPr>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10886945"/>
                  </a:ext>
                </a:extLst>
              </a:tr>
            </a:tbl>
          </a:graphicData>
        </a:graphic>
      </p:graphicFrame>
      <p:graphicFrame>
        <p:nvGraphicFramePr>
          <p:cNvPr id="22" name="Table 21">
            <a:extLst>
              <a:ext uri="{FF2B5EF4-FFF2-40B4-BE49-F238E27FC236}">
                <a16:creationId xmlns:a16="http://schemas.microsoft.com/office/drawing/2014/main" id="{FB8DF2CC-5772-4259-B72E-8A70EF4F754D}"/>
              </a:ext>
            </a:extLst>
          </p:cNvPr>
          <p:cNvGraphicFramePr>
            <a:graphicFrameLocks noGrp="1"/>
          </p:cNvGraphicFramePr>
          <p:nvPr>
            <p:extLst>
              <p:ext uri="{D42A27DB-BD31-4B8C-83A1-F6EECF244321}">
                <p14:modId xmlns:p14="http://schemas.microsoft.com/office/powerpoint/2010/main" val="3834031545"/>
              </p:ext>
            </p:extLst>
          </p:nvPr>
        </p:nvGraphicFramePr>
        <p:xfrm>
          <a:off x="4623206" y="4670775"/>
          <a:ext cx="1441450" cy="457200"/>
        </p:xfrm>
        <a:graphic>
          <a:graphicData uri="http://schemas.openxmlformats.org/drawingml/2006/table">
            <a:tbl>
              <a:tblPr firstRow="1" firstCol="1">
                <a:tableStyleId>{5C22544A-7EE6-4342-B048-85BDC9FD1C3A}</a:tableStyleId>
              </a:tblPr>
              <a:tblGrid>
                <a:gridCol w="720725">
                  <a:extLst>
                    <a:ext uri="{9D8B030D-6E8A-4147-A177-3AD203B41FA5}">
                      <a16:colId xmlns:a16="http://schemas.microsoft.com/office/drawing/2014/main" val="1692238337"/>
                    </a:ext>
                  </a:extLst>
                </a:gridCol>
                <a:gridCol w="720725">
                  <a:extLst>
                    <a:ext uri="{9D8B030D-6E8A-4147-A177-3AD203B41FA5}">
                      <a16:colId xmlns:a16="http://schemas.microsoft.com/office/drawing/2014/main" val="108365176"/>
                    </a:ext>
                  </a:extLst>
                </a:gridCol>
              </a:tblGrid>
              <a:tr h="370840">
                <a:tc>
                  <a:txBody>
                    <a:bodyPr/>
                    <a:lstStyle/>
                    <a:p>
                      <a:pPr algn="ctr"/>
                      <a:r>
                        <a:rPr lang="en-US" sz="2400" dirty="0">
                          <a:ln>
                            <a:solidFill>
                              <a:schemeClr val="tx1"/>
                            </a:solidFill>
                          </a:ln>
                        </a:rPr>
                        <a:t>.50</a:t>
                      </a:r>
                    </a:p>
                  </a:txBody>
                  <a:tcPr>
                    <a:solidFill>
                      <a:schemeClr val="bg1"/>
                    </a:solidFill>
                  </a:tcPr>
                </a:tc>
                <a:tc>
                  <a:txBody>
                    <a:bodyPr/>
                    <a:lstStyle/>
                    <a:p>
                      <a:pPr algn="ctr"/>
                      <a:r>
                        <a:rPr lang="en-US" sz="2400" dirty="0">
                          <a:ln>
                            <a:solidFill>
                              <a:schemeClr val="tx1"/>
                            </a:solidFill>
                          </a:ln>
                        </a:rPr>
                        <a:t>.50</a:t>
                      </a:r>
                    </a:p>
                  </a:txBody>
                  <a:tcPr>
                    <a:solidFill>
                      <a:schemeClr val="bg1"/>
                    </a:solidFill>
                  </a:tcPr>
                </a:tc>
                <a:extLst>
                  <a:ext uri="{0D108BD9-81ED-4DB2-BD59-A6C34878D82A}">
                    <a16:rowId xmlns:a16="http://schemas.microsoft.com/office/drawing/2014/main" val="3947755544"/>
                  </a:ext>
                </a:extLst>
              </a:tr>
            </a:tbl>
          </a:graphicData>
        </a:graphic>
      </p:graphicFrame>
      <p:graphicFrame>
        <p:nvGraphicFramePr>
          <p:cNvPr id="25" name="Table 24">
            <a:extLst>
              <a:ext uri="{FF2B5EF4-FFF2-40B4-BE49-F238E27FC236}">
                <a16:creationId xmlns:a16="http://schemas.microsoft.com/office/drawing/2014/main" id="{D2D51906-65E8-4FB5-B53E-DE83B68D2797}"/>
              </a:ext>
            </a:extLst>
          </p:cNvPr>
          <p:cNvGraphicFramePr>
            <a:graphicFrameLocks noGrp="1"/>
          </p:cNvGraphicFramePr>
          <p:nvPr>
            <p:extLst>
              <p:ext uri="{D42A27DB-BD31-4B8C-83A1-F6EECF244321}">
                <p14:modId xmlns:p14="http://schemas.microsoft.com/office/powerpoint/2010/main" val="677102095"/>
              </p:ext>
            </p:extLst>
          </p:nvPr>
        </p:nvGraphicFramePr>
        <p:xfrm>
          <a:off x="7546693" y="5771479"/>
          <a:ext cx="886460" cy="396240"/>
        </p:xfrm>
        <a:graphic>
          <a:graphicData uri="http://schemas.openxmlformats.org/drawingml/2006/table">
            <a:tbl>
              <a:tblPr firstRow="1" firstCol="1">
                <a:tableStyleId>{5C22544A-7EE6-4342-B048-85BDC9FD1C3A}</a:tableStyleId>
              </a:tblPr>
              <a:tblGrid>
                <a:gridCol w="886460">
                  <a:extLst>
                    <a:ext uri="{9D8B030D-6E8A-4147-A177-3AD203B41FA5}">
                      <a16:colId xmlns:a16="http://schemas.microsoft.com/office/drawing/2014/main" val="1692238337"/>
                    </a:ext>
                  </a:extLst>
                </a:gridCol>
              </a:tblGrid>
              <a:tr h="370840">
                <a:tc>
                  <a:txBody>
                    <a:bodyPr/>
                    <a:lstStyle/>
                    <a:p>
                      <a:pPr algn="ctr"/>
                      <a:r>
                        <a:rPr lang="en-US" sz="2000" dirty="0">
                          <a:ln>
                            <a:solidFill>
                              <a:schemeClr val="tx1"/>
                            </a:solidFill>
                          </a:ln>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7755544"/>
                  </a:ext>
                </a:extLst>
              </a:tr>
            </a:tbl>
          </a:graphicData>
        </a:graphic>
      </p:graphicFrame>
      <p:graphicFrame>
        <p:nvGraphicFramePr>
          <p:cNvPr id="41" name="Table 40">
            <a:extLst>
              <a:ext uri="{FF2B5EF4-FFF2-40B4-BE49-F238E27FC236}">
                <a16:creationId xmlns:a16="http://schemas.microsoft.com/office/drawing/2014/main" id="{51B407F4-6A19-4FB6-B065-44DF9AC87708}"/>
              </a:ext>
            </a:extLst>
          </p:cNvPr>
          <p:cNvGraphicFramePr>
            <a:graphicFrameLocks noGrp="1"/>
          </p:cNvGraphicFramePr>
          <p:nvPr>
            <p:extLst>
              <p:ext uri="{D42A27DB-BD31-4B8C-83A1-F6EECF244321}">
                <p14:modId xmlns:p14="http://schemas.microsoft.com/office/powerpoint/2010/main" val="4085267388"/>
              </p:ext>
            </p:extLst>
          </p:nvPr>
        </p:nvGraphicFramePr>
        <p:xfrm>
          <a:off x="1567065" y="4203713"/>
          <a:ext cx="5827507" cy="1445845"/>
        </p:xfrm>
        <a:graphic>
          <a:graphicData uri="http://schemas.openxmlformats.org/drawingml/2006/table">
            <a:tbl>
              <a:tblPr firstRow="1" firstCol="1">
                <a:tableStyleId>{5C22544A-7EE6-4342-B048-85BDC9FD1C3A}</a:tableStyleId>
              </a:tblPr>
              <a:tblGrid>
                <a:gridCol w="832501">
                  <a:extLst>
                    <a:ext uri="{9D8B030D-6E8A-4147-A177-3AD203B41FA5}">
                      <a16:colId xmlns:a16="http://schemas.microsoft.com/office/drawing/2014/main" val="4077530708"/>
                    </a:ext>
                  </a:extLst>
                </a:gridCol>
                <a:gridCol w="832501">
                  <a:extLst>
                    <a:ext uri="{9D8B030D-6E8A-4147-A177-3AD203B41FA5}">
                      <a16:colId xmlns:a16="http://schemas.microsoft.com/office/drawing/2014/main" val="2701364748"/>
                    </a:ext>
                  </a:extLst>
                </a:gridCol>
                <a:gridCol w="832501">
                  <a:extLst>
                    <a:ext uri="{9D8B030D-6E8A-4147-A177-3AD203B41FA5}">
                      <a16:colId xmlns:a16="http://schemas.microsoft.com/office/drawing/2014/main" val="1083768718"/>
                    </a:ext>
                  </a:extLst>
                </a:gridCol>
                <a:gridCol w="832501">
                  <a:extLst>
                    <a:ext uri="{9D8B030D-6E8A-4147-A177-3AD203B41FA5}">
                      <a16:colId xmlns:a16="http://schemas.microsoft.com/office/drawing/2014/main" val="842249955"/>
                    </a:ext>
                  </a:extLst>
                </a:gridCol>
                <a:gridCol w="832501">
                  <a:extLst>
                    <a:ext uri="{9D8B030D-6E8A-4147-A177-3AD203B41FA5}">
                      <a16:colId xmlns:a16="http://schemas.microsoft.com/office/drawing/2014/main" val="2868430039"/>
                    </a:ext>
                  </a:extLst>
                </a:gridCol>
                <a:gridCol w="832501">
                  <a:extLst>
                    <a:ext uri="{9D8B030D-6E8A-4147-A177-3AD203B41FA5}">
                      <a16:colId xmlns:a16="http://schemas.microsoft.com/office/drawing/2014/main" val="2590809815"/>
                    </a:ext>
                  </a:extLst>
                </a:gridCol>
                <a:gridCol w="832501">
                  <a:extLst>
                    <a:ext uri="{9D8B030D-6E8A-4147-A177-3AD203B41FA5}">
                      <a16:colId xmlns:a16="http://schemas.microsoft.com/office/drawing/2014/main" val="2926756428"/>
                    </a:ext>
                  </a:extLst>
                </a:gridCol>
              </a:tblGrid>
              <a:tr h="477527">
                <a:tc>
                  <a:txBody>
                    <a:bodyPr/>
                    <a:lstStyle/>
                    <a:p>
                      <a:pPr algn="ctr"/>
                      <a:endParaRPr lang="en-US" sz="2400" dirty="0"/>
                    </a:p>
                  </a:txBody>
                  <a:tcPr/>
                </a:tc>
                <a:tc>
                  <a:txBody>
                    <a:bodyPr/>
                    <a:lstStyle/>
                    <a:p>
                      <a:pPr algn="ctr"/>
                      <a:r>
                        <a:rPr lang="en-US" sz="2400" dirty="0">
                          <a:solidFill>
                            <a:schemeClr val="accent2">
                              <a:lumMod val="60000"/>
                              <a:lumOff val="40000"/>
                            </a:schemeClr>
                          </a:solidFill>
                        </a:rPr>
                        <a:t>(1)</a:t>
                      </a:r>
                    </a:p>
                  </a:txBody>
                  <a:tcPr/>
                </a:tc>
                <a:tc>
                  <a:txBody>
                    <a:bodyPr/>
                    <a:lstStyle/>
                    <a:p>
                      <a:pPr algn="ctr"/>
                      <a:r>
                        <a:rPr lang="en-US" sz="2400" dirty="0">
                          <a:solidFill>
                            <a:schemeClr val="accent2">
                              <a:lumMod val="60000"/>
                              <a:lumOff val="40000"/>
                            </a:schemeClr>
                          </a:solidFill>
                        </a:rPr>
                        <a:t>(2)</a:t>
                      </a:r>
                    </a:p>
                  </a:txBody>
                  <a:tcPr/>
                </a:tc>
                <a:tc>
                  <a:txBody>
                    <a:bodyPr/>
                    <a:lstStyle/>
                    <a:p>
                      <a:pPr algn="ctr"/>
                      <a:r>
                        <a:rPr lang="en-US" sz="2400" dirty="0">
                          <a:solidFill>
                            <a:schemeClr val="accent2">
                              <a:lumMod val="60000"/>
                              <a:lumOff val="40000"/>
                            </a:schemeClr>
                          </a:solidFill>
                        </a:rPr>
                        <a:t>(3)</a:t>
                      </a:r>
                    </a:p>
                  </a:txBody>
                  <a:tcPr/>
                </a:tc>
                <a:tc>
                  <a:txBody>
                    <a:bodyPr/>
                    <a:lstStyle/>
                    <a:p>
                      <a:pPr algn="ctr"/>
                      <a:r>
                        <a:rPr lang="en-US" sz="2400" dirty="0">
                          <a:solidFill>
                            <a:schemeClr val="accent2">
                              <a:lumMod val="60000"/>
                              <a:lumOff val="40000"/>
                            </a:schemeClr>
                          </a:solidFill>
                        </a:rPr>
                        <a:t>(4)</a:t>
                      </a:r>
                    </a:p>
                  </a:txBody>
                  <a:tcPr/>
                </a:tc>
                <a:tc>
                  <a:txBody>
                    <a:bodyPr/>
                    <a:lstStyle/>
                    <a:p>
                      <a:pPr algn="ctr"/>
                      <a:r>
                        <a:rPr lang="en-US" sz="2400" dirty="0">
                          <a:solidFill>
                            <a:schemeClr val="accent2">
                              <a:lumMod val="60000"/>
                              <a:lumOff val="40000"/>
                            </a:schemeClr>
                          </a:solidFill>
                        </a:rPr>
                        <a:t>(5)</a:t>
                      </a:r>
                    </a:p>
                  </a:txBody>
                  <a:tcPr/>
                </a:tc>
                <a:tc>
                  <a:txBody>
                    <a:bodyPr/>
                    <a:lstStyle/>
                    <a:p>
                      <a:pPr algn="ctr"/>
                      <a:r>
                        <a:rPr lang="en-US" sz="2400" dirty="0">
                          <a:solidFill>
                            <a:schemeClr val="accent2">
                              <a:lumMod val="60000"/>
                              <a:lumOff val="40000"/>
                            </a:schemeClr>
                          </a:solidFill>
                        </a:rPr>
                        <a:t>(6)</a:t>
                      </a:r>
                    </a:p>
                  </a:txBody>
                  <a:tcPr/>
                </a:tc>
                <a:extLst>
                  <a:ext uri="{0D108BD9-81ED-4DB2-BD59-A6C34878D82A}">
                    <a16:rowId xmlns:a16="http://schemas.microsoft.com/office/drawing/2014/main" val="3437438066"/>
                  </a:ext>
                </a:extLst>
              </a:tr>
              <a:tr h="484159">
                <a:tc>
                  <a:txBody>
                    <a:bodyPr/>
                    <a:lstStyle/>
                    <a:p>
                      <a:pPr algn="ctr"/>
                      <a:r>
                        <a:rPr lang="en-US" sz="2400" dirty="0">
                          <a:solidFill>
                            <a:schemeClr val="accent6">
                              <a:lumMod val="60000"/>
                              <a:lumOff val="40000"/>
                            </a:schemeClr>
                          </a:solidFill>
                        </a:rPr>
                        <a:t>H</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1/12</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1/12</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1/12</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2179459"/>
                  </a:ext>
                </a:extLst>
              </a:tr>
              <a:tr h="484159">
                <a:tc>
                  <a:txBody>
                    <a:bodyPr/>
                    <a:lstStyle/>
                    <a:p>
                      <a:pPr algn="ctr"/>
                      <a:r>
                        <a:rPr lang="en-US" sz="2400" dirty="0">
                          <a:solidFill>
                            <a:schemeClr val="accent6">
                              <a:lumMod val="60000"/>
                              <a:lumOff val="40000"/>
                            </a:schemeClr>
                          </a:solidFill>
                        </a:rPr>
                        <a:t>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1/12</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1/12</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1/12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1/12</a:t>
                      </a:r>
                    </a:p>
                  </a:txBody>
                  <a:tcPr/>
                </a:tc>
                <a:extLst>
                  <a:ext uri="{0D108BD9-81ED-4DB2-BD59-A6C34878D82A}">
                    <a16:rowId xmlns:a16="http://schemas.microsoft.com/office/drawing/2014/main" val="625489640"/>
                  </a:ext>
                </a:extLst>
              </a:tr>
            </a:tbl>
          </a:graphicData>
        </a:graphic>
      </p:graphicFrame>
      <p:sp>
        <p:nvSpPr>
          <p:cNvPr id="10" name="TextBox 9">
            <a:extLst>
              <a:ext uri="{FF2B5EF4-FFF2-40B4-BE49-F238E27FC236}">
                <a16:creationId xmlns:a16="http://schemas.microsoft.com/office/drawing/2014/main" id="{75E57C42-C9D5-4FFC-911D-21D78721AFE6}"/>
              </a:ext>
            </a:extLst>
          </p:cNvPr>
          <p:cNvSpPr txBox="1"/>
          <p:nvPr/>
        </p:nvSpPr>
        <p:spPr>
          <a:xfrm>
            <a:off x="414899" y="4315888"/>
            <a:ext cx="886460" cy="1200329"/>
          </a:xfrm>
          <a:prstGeom prst="rect">
            <a:avLst/>
          </a:prstGeom>
          <a:solidFill>
            <a:schemeClr val="bg1">
              <a:lumMod val="95000"/>
            </a:schemeClr>
          </a:solidFill>
          <a:ln>
            <a:solidFill>
              <a:schemeClr val="tx1"/>
            </a:solidFill>
          </a:ln>
        </p:spPr>
        <p:txBody>
          <a:bodyPr wrap="square" rtlCol="0">
            <a:spAutoFit/>
          </a:bodyPr>
          <a:lstStyle/>
          <a:p>
            <a:r>
              <a:rPr lang="en-US" sz="2400" b="1" dirty="0">
                <a:solidFill>
                  <a:schemeClr val="accent6">
                    <a:lumMod val="75000"/>
                  </a:schemeClr>
                </a:solidFill>
              </a:rPr>
              <a:t>Coin Flip #303</a:t>
            </a:r>
          </a:p>
        </p:txBody>
      </p:sp>
      <p:sp>
        <p:nvSpPr>
          <p:cNvPr id="42" name="TextBox 41">
            <a:extLst>
              <a:ext uri="{FF2B5EF4-FFF2-40B4-BE49-F238E27FC236}">
                <a16:creationId xmlns:a16="http://schemas.microsoft.com/office/drawing/2014/main" id="{EBEC2501-746E-47F6-A489-58CC3D06268B}"/>
              </a:ext>
            </a:extLst>
          </p:cNvPr>
          <p:cNvSpPr txBox="1"/>
          <p:nvPr/>
        </p:nvSpPr>
        <p:spPr>
          <a:xfrm>
            <a:off x="3435202" y="3696845"/>
            <a:ext cx="2134943" cy="461665"/>
          </a:xfrm>
          <a:prstGeom prst="rect">
            <a:avLst/>
          </a:prstGeom>
          <a:solidFill>
            <a:schemeClr val="bg1">
              <a:lumMod val="95000"/>
            </a:schemeClr>
          </a:solidFill>
          <a:ln>
            <a:solidFill>
              <a:schemeClr val="tx1"/>
            </a:solidFill>
          </a:ln>
        </p:spPr>
        <p:txBody>
          <a:bodyPr wrap="none" rtlCol="0">
            <a:spAutoFit/>
          </a:bodyPr>
          <a:lstStyle/>
          <a:p>
            <a:r>
              <a:rPr lang="en-US" sz="2400" b="1" dirty="0">
                <a:solidFill>
                  <a:schemeClr val="accent2">
                    <a:lumMod val="75000"/>
                  </a:schemeClr>
                </a:solidFill>
              </a:rPr>
              <a:t>Dice Roll #1190</a:t>
            </a:r>
          </a:p>
        </p:txBody>
      </p:sp>
      <p:graphicFrame>
        <p:nvGraphicFramePr>
          <p:cNvPr id="53" name="Table 52">
            <a:extLst>
              <a:ext uri="{FF2B5EF4-FFF2-40B4-BE49-F238E27FC236}">
                <a16:creationId xmlns:a16="http://schemas.microsoft.com/office/drawing/2014/main" id="{3D6684C7-9350-4C5F-AD0F-8A9FCF0DEC2D}"/>
              </a:ext>
            </a:extLst>
          </p:cNvPr>
          <p:cNvGraphicFramePr>
            <a:graphicFrameLocks noGrp="1"/>
          </p:cNvGraphicFramePr>
          <p:nvPr>
            <p:extLst>
              <p:ext uri="{D42A27DB-BD31-4B8C-83A1-F6EECF244321}">
                <p14:modId xmlns:p14="http://schemas.microsoft.com/office/powerpoint/2010/main" val="1860739726"/>
              </p:ext>
            </p:extLst>
          </p:nvPr>
        </p:nvGraphicFramePr>
        <p:xfrm>
          <a:off x="2335976" y="5739964"/>
          <a:ext cx="5069694" cy="518160"/>
        </p:xfrm>
        <a:graphic>
          <a:graphicData uri="http://schemas.openxmlformats.org/drawingml/2006/table">
            <a:tbl>
              <a:tblPr firstRow="1">
                <a:tableStyleId>{5C22544A-7EE6-4342-B048-85BDC9FD1C3A}</a:tableStyleId>
              </a:tblPr>
              <a:tblGrid>
                <a:gridCol w="844949">
                  <a:extLst>
                    <a:ext uri="{9D8B030D-6E8A-4147-A177-3AD203B41FA5}">
                      <a16:colId xmlns:a16="http://schemas.microsoft.com/office/drawing/2014/main" val="4028147362"/>
                    </a:ext>
                  </a:extLst>
                </a:gridCol>
                <a:gridCol w="844949">
                  <a:extLst>
                    <a:ext uri="{9D8B030D-6E8A-4147-A177-3AD203B41FA5}">
                      <a16:colId xmlns:a16="http://schemas.microsoft.com/office/drawing/2014/main" val="2617206777"/>
                    </a:ext>
                  </a:extLst>
                </a:gridCol>
                <a:gridCol w="844949">
                  <a:extLst>
                    <a:ext uri="{9D8B030D-6E8A-4147-A177-3AD203B41FA5}">
                      <a16:colId xmlns:a16="http://schemas.microsoft.com/office/drawing/2014/main" val="1313804817"/>
                    </a:ext>
                  </a:extLst>
                </a:gridCol>
                <a:gridCol w="844949">
                  <a:extLst>
                    <a:ext uri="{9D8B030D-6E8A-4147-A177-3AD203B41FA5}">
                      <a16:colId xmlns:a16="http://schemas.microsoft.com/office/drawing/2014/main" val="3733873698"/>
                    </a:ext>
                  </a:extLst>
                </a:gridCol>
                <a:gridCol w="844949">
                  <a:extLst>
                    <a:ext uri="{9D8B030D-6E8A-4147-A177-3AD203B41FA5}">
                      <a16:colId xmlns:a16="http://schemas.microsoft.com/office/drawing/2014/main" val="2612505937"/>
                    </a:ext>
                  </a:extLst>
                </a:gridCol>
                <a:gridCol w="844949">
                  <a:extLst>
                    <a:ext uri="{9D8B030D-6E8A-4147-A177-3AD203B41FA5}">
                      <a16:colId xmlns:a16="http://schemas.microsoft.com/office/drawing/2014/main" val="1508400099"/>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solidFill>
                              <a:schemeClr val="tx1"/>
                            </a:solidFill>
                          </a:ln>
                          <a:solidFill>
                            <a:schemeClr val="bg1"/>
                          </a:solidFill>
                          <a:effectLst/>
                          <a:uLnTx/>
                          <a:uFillTx/>
                          <a:latin typeface="Calibri" panose="020F0502020204030204"/>
                          <a:ea typeface="+mn-ea"/>
                          <a:cs typeface="+mn-cs"/>
                        </a:rPr>
                        <a:t>1/6</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solidFill>
                              <a:schemeClr val="tx1"/>
                            </a:solidFill>
                          </a:ln>
                          <a:solidFill>
                            <a:schemeClr val="bg1"/>
                          </a:solidFill>
                          <a:effectLst/>
                          <a:uLnTx/>
                          <a:uFillTx/>
                          <a:latin typeface="Calibri" panose="020F0502020204030204"/>
                          <a:ea typeface="+mn-ea"/>
                          <a:cs typeface="+mn-cs"/>
                        </a:rPr>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solidFill>
                              <a:schemeClr val="tx1"/>
                            </a:solidFill>
                          </a:ln>
                          <a:solidFill>
                            <a:schemeClr val="bg1"/>
                          </a:solidFill>
                          <a:effectLst/>
                          <a:uLnTx/>
                          <a:uFillTx/>
                          <a:latin typeface="Calibri" panose="020F0502020204030204"/>
                          <a:ea typeface="+mn-ea"/>
                          <a:cs typeface="+mn-cs"/>
                        </a:rPr>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solidFill>
                              <a:schemeClr val="tx1"/>
                            </a:solidFill>
                          </a:ln>
                          <a:solidFill>
                            <a:schemeClr val="bg1"/>
                          </a:solidFill>
                          <a:effectLst/>
                          <a:uLnTx/>
                          <a:uFillTx/>
                          <a:latin typeface="Calibri" panose="020F0502020204030204"/>
                          <a:ea typeface="+mn-ea"/>
                          <a:cs typeface="+mn-cs"/>
                        </a:rPr>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solidFill>
                              <a:schemeClr val="tx1"/>
                            </a:solidFill>
                          </a:ln>
                          <a:solidFill>
                            <a:schemeClr val="bg1"/>
                          </a:solidFill>
                          <a:effectLst/>
                          <a:uLnTx/>
                          <a:uFillTx/>
                          <a:latin typeface="Calibri" panose="020F0502020204030204"/>
                          <a:ea typeface="+mn-ea"/>
                          <a:cs typeface="+mn-cs"/>
                        </a:rPr>
                        <a:t>1/6</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solidFill>
                              <a:schemeClr val="tx1"/>
                            </a:solidFill>
                          </a:ln>
                          <a:solidFill>
                            <a:schemeClr val="bg1"/>
                          </a:solidFill>
                          <a:effectLst/>
                          <a:uLnTx/>
                          <a:uFillTx/>
                          <a:latin typeface="Calibri" panose="020F0502020204030204"/>
                          <a:ea typeface="+mn-ea"/>
                          <a:cs typeface="+mn-cs"/>
                        </a:rPr>
                        <a:t>1/6</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1466565"/>
                  </a:ext>
                </a:extLst>
              </a:tr>
            </a:tbl>
          </a:graphicData>
        </a:graphic>
      </p:graphicFrame>
      <p:sp>
        <p:nvSpPr>
          <p:cNvPr id="35" name="Title 1">
            <a:extLst>
              <a:ext uri="{FF2B5EF4-FFF2-40B4-BE49-F238E27FC236}">
                <a16:creationId xmlns:a16="http://schemas.microsoft.com/office/drawing/2014/main" id="{FF3A892C-863B-44F4-AC77-D070BA5663A5}"/>
              </a:ext>
            </a:extLst>
          </p:cNvPr>
          <p:cNvSpPr txBox="1">
            <a:spLocks/>
          </p:cNvSpPr>
          <p:nvPr/>
        </p:nvSpPr>
        <p:spPr>
          <a:xfrm>
            <a:off x="357814" y="176622"/>
            <a:ext cx="8511866" cy="782326"/>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(3/9) – Two Random Events, Taken Together</a:t>
            </a:r>
          </a:p>
        </p:txBody>
      </p:sp>
      <p:pic>
        <p:nvPicPr>
          <p:cNvPr id="19" name="Picture 18" descr="A close up of a logo&#10;&#10;Description automatically generated">
            <a:extLst>
              <a:ext uri="{FF2B5EF4-FFF2-40B4-BE49-F238E27FC236}">
                <a16:creationId xmlns:a16="http://schemas.microsoft.com/office/drawing/2014/main" id="{25A0F790-DF9D-4063-90CD-F930743F8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4932" y="1779510"/>
            <a:ext cx="2191460" cy="1463151"/>
          </a:xfrm>
          <a:prstGeom prst="rect">
            <a:avLst/>
          </a:prstGeom>
          <a:ln>
            <a:noFill/>
          </a:ln>
          <a:effectLst>
            <a:outerShdw blurRad="190500" algn="tl" rotWithShape="0">
              <a:srgbClr val="000000">
                <a:alpha val="70000"/>
              </a:srgbClr>
            </a:outerShdw>
          </a:effectLst>
        </p:spPr>
      </p:pic>
      <p:pic>
        <p:nvPicPr>
          <p:cNvPr id="21" name="Picture 20">
            <a:extLst>
              <a:ext uri="{FF2B5EF4-FFF2-40B4-BE49-F238E27FC236}">
                <a16:creationId xmlns:a16="http://schemas.microsoft.com/office/drawing/2014/main" id="{59451AF5-F151-46CE-94E4-725A5C7BD54A}"/>
              </a:ext>
            </a:extLst>
          </p:cNvPr>
          <p:cNvPicPr>
            <a:picLocks noChangeAspect="1"/>
          </p:cNvPicPr>
          <p:nvPr/>
        </p:nvPicPr>
        <p:blipFill>
          <a:blip r:embed="rId4"/>
          <a:stretch>
            <a:fillRect/>
          </a:stretch>
        </p:blipFill>
        <p:spPr>
          <a:xfrm>
            <a:off x="744124" y="1811412"/>
            <a:ext cx="1333094" cy="1333094"/>
          </a:xfrm>
          <a:prstGeom prst="rect">
            <a:avLst/>
          </a:prstGeom>
          <a:ln>
            <a:noFill/>
          </a:ln>
          <a:effectLst>
            <a:outerShdw blurRad="190500" algn="tl" rotWithShape="0">
              <a:srgbClr val="000000">
                <a:alpha val="70000"/>
              </a:srgbClr>
            </a:outerShdw>
          </a:effectLst>
        </p:spPr>
      </p:pic>
      <p:pic>
        <p:nvPicPr>
          <p:cNvPr id="24" name="Picture 23" descr="A close up of a coin&#10;&#10;Description automatically generated">
            <a:extLst>
              <a:ext uri="{FF2B5EF4-FFF2-40B4-BE49-F238E27FC236}">
                <a16:creationId xmlns:a16="http://schemas.microsoft.com/office/drawing/2014/main" id="{9F4886B5-D004-4716-8C44-E77E8EF35F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7218" y="1802339"/>
            <a:ext cx="1357984" cy="1351239"/>
          </a:xfrm>
          <a:prstGeom prst="rect">
            <a:avLst/>
          </a:prstGeom>
          <a:ln>
            <a:noFill/>
          </a:ln>
          <a:effectLst>
            <a:outerShdw blurRad="190500" algn="tl" rotWithShape="0">
              <a:srgbClr val="000000">
                <a:alpha val="70000"/>
              </a:srgbClr>
            </a:outerShdw>
          </a:effectLst>
        </p:spPr>
      </p:pic>
      <p:sp>
        <p:nvSpPr>
          <p:cNvPr id="2" name="Plus Sign 1">
            <a:extLst>
              <a:ext uri="{FF2B5EF4-FFF2-40B4-BE49-F238E27FC236}">
                <a16:creationId xmlns:a16="http://schemas.microsoft.com/office/drawing/2014/main" id="{C8160CA0-566C-4A77-9D04-8F69F8EBF1C8}"/>
              </a:ext>
            </a:extLst>
          </p:cNvPr>
          <p:cNvSpPr/>
          <p:nvPr/>
        </p:nvSpPr>
        <p:spPr>
          <a:xfrm>
            <a:off x="3627249" y="1928282"/>
            <a:ext cx="1117600" cy="1122942"/>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A521AA74-C6C9-43B3-B5E0-F7D58532260B}"/>
              </a:ext>
            </a:extLst>
          </p:cNvPr>
          <p:cNvCxnSpPr/>
          <p:nvPr/>
        </p:nvCxnSpPr>
        <p:spPr>
          <a:xfrm>
            <a:off x="487680" y="3540760"/>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Equals 6">
            <a:extLst>
              <a:ext uri="{FF2B5EF4-FFF2-40B4-BE49-F238E27FC236}">
                <a16:creationId xmlns:a16="http://schemas.microsoft.com/office/drawing/2014/main" id="{3110DB4A-184B-4A0D-9A44-38171F7B2661}"/>
              </a:ext>
            </a:extLst>
          </p:cNvPr>
          <p:cNvSpPr/>
          <p:nvPr/>
        </p:nvSpPr>
        <p:spPr>
          <a:xfrm>
            <a:off x="7690661" y="1956394"/>
            <a:ext cx="1357984" cy="1107422"/>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7" name="Straight Connector 26">
            <a:extLst>
              <a:ext uri="{FF2B5EF4-FFF2-40B4-BE49-F238E27FC236}">
                <a16:creationId xmlns:a16="http://schemas.microsoft.com/office/drawing/2014/main" id="{BE3E77E9-E350-4AE2-A019-5E530B216621}"/>
              </a:ext>
            </a:extLst>
          </p:cNvPr>
          <p:cNvCxnSpPr/>
          <p:nvPr/>
        </p:nvCxnSpPr>
        <p:spPr>
          <a:xfrm>
            <a:off x="487680" y="148448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A13DE2F-9B1A-437E-A617-FB8F2F4D7B4D}"/>
              </a:ext>
            </a:extLst>
          </p:cNvPr>
          <p:cNvCxnSpPr>
            <a:cxnSpLocks/>
          </p:cNvCxnSpPr>
          <p:nvPr/>
        </p:nvCxnSpPr>
        <p:spPr>
          <a:xfrm flipH="1">
            <a:off x="1640057" y="5536079"/>
            <a:ext cx="1591574" cy="7039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DC9EC27-8F11-4D30-BDD5-AE1FD856ACF8}"/>
              </a:ext>
            </a:extLst>
          </p:cNvPr>
          <p:cNvCxnSpPr>
            <a:cxnSpLocks/>
          </p:cNvCxnSpPr>
          <p:nvPr/>
        </p:nvCxnSpPr>
        <p:spPr>
          <a:xfrm flipH="1" flipV="1">
            <a:off x="3891281" y="6167720"/>
            <a:ext cx="589537" cy="34336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CBA9173-6973-44EF-9C56-85A54BCD3A3C}"/>
              </a:ext>
            </a:extLst>
          </p:cNvPr>
          <p:cNvSpPr txBox="1"/>
          <p:nvPr/>
        </p:nvSpPr>
        <p:spPr>
          <a:xfrm>
            <a:off x="4480818" y="6357713"/>
            <a:ext cx="1931969" cy="369332"/>
          </a:xfrm>
          <a:prstGeom prst="rect">
            <a:avLst/>
          </a:prstGeom>
          <a:noFill/>
        </p:spPr>
        <p:txBody>
          <a:bodyPr wrap="square" rtlCol="0">
            <a:spAutoFit/>
          </a:bodyPr>
          <a:lstStyle/>
          <a:p>
            <a:r>
              <a:rPr lang="en-US" b="1" dirty="0">
                <a:solidFill>
                  <a:srgbClr val="FF0000"/>
                </a:solidFill>
              </a:rPr>
              <a:t>Rolling a two.</a:t>
            </a:r>
          </a:p>
        </p:txBody>
      </p:sp>
      <p:sp>
        <p:nvSpPr>
          <p:cNvPr id="29" name="Oval 28">
            <a:extLst>
              <a:ext uri="{FF2B5EF4-FFF2-40B4-BE49-F238E27FC236}">
                <a16:creationId xmlns:a16="http://schemas.microsoft.com/office/drawing/2014/main" id="{12BFF8ED-CB09-4BB5-8CAD-9E989341CAAB}"/>
              </a:ext>
            </a:extLst>
          </p:cNvPr>
          <p:cNvSpPr/>
          <p:nvPr/>
        </p:nvSpPr>
        <p:spPr>
          <a:xfrm>
            <a:off x="3206712" y="5676777"/>
            <a:ext cx="822960" cy="66295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D11291B-AF5A-4F5C-A7D3-90889FD4B4DF}"/>
              </a:ext>
            </a:extLst>
          </p:cNvPr>
          <p:cNvSpPr txBox="1"/>
          <p:nvPr/>
        </p:nvSpPr>
        <p:spPr>
          <a:xfrm>
            <a:off x="6412787" y="6383468"/>
            <a:ext cx="1931969" cy="369332"/>
          </a:xfrm>
          <a:prstGeom prst="rect">
            <a:avLst/>
          </a:prstGeom>
          <a:noFill/>
        </p:spPr>
        <p:txBody>
          <a:bodyPr wrap="square" rtlCol="0">
            <a:spAutoFit/>
          </a:bodyPr>
          <a:lstStyle/>
          <a:p>
            <a:r>
              <a:rPr lang="en-US" b="1" dirty="0">
                <a:solidFill>
                  <a:srgbClr val="FF0000"/>
                </a:solidFill>
              </a:rPr>
              <a:t>Flipping a tails.</a:t>
            </a:r>
          </a:p>
        </p:txBody>
      </p:sp>
      <p:cxnSp>
        <p:nvCxnSpPr>
          <p:cNvPr id="40" name="Straight Connector 39">
            <a:extLst>
              <a:ext uri="{FF2B5EF4-FFF2-40B4-BE49-F238E27FC236}">
                <a16:creationId xmlns:a16="http://schemas.microsoft.com/office/drawing/2014/main" id="{61960C74-3BCA-4197-B5D9-E97203CBE5BB}"/>
              </a:ext>
            </a:extLst>
          </p:cNvPr>
          <p:cNvCxnSpPr>
            <a:cxnSpLocks/>
          </p:cNvCxnSpPr>
          <p:nvPr/>
        </p:nvCxnSpPr>
        <p:spPr>
          <a:xfrm flipH="1">
            <a:off x="7550019" y="5573066"/>
            <a:ext cx="352733" cy="89933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97BF1C8-B190-425C-B8E2-780A697A37C7}"/>
              </a:ext>
            </a:extLst>
          </p:cNvPr>
          <p:cNvSpPr/>
          <p:nvPr/>
        </p:nvSpPr>
        <p:spPr>
          <a:xfrm>
            <a:off x="7546693" y="5055599"/>
            <a:ext cx="822960" cy="66295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78AC4FD-0B09-48BE-BA25-2727A1923623}"/>
              </a:ext>
            </a:extLst>
          </p:cNvPr>
          <p:cNvSpPr/>
          <p:nvPr/>
        </p:nvSpPr>
        <p:spPr>
          <a:xfrm>
            <a:off x="3231630" y="5133640"/>
            <a:ext cx="822960" cy="486645"/>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A967DB38-957D-40AA-BE77-F74D409B79DA}"/>
              </a:ext>
            </a:extLst>
          </p:cNvPr>
          <p:cNvSpPr txBox="1"/>
          <p:nvPr/>
        </p:nvSpPr>
        <p:spPr>
          <a:xfrm>
            <a:off x="258835" y="6167719"/>
            <a:ext cx="1931969" cy="646331"/>
          </a:xfrm>
          <a:prstGeom prst="rect">
            <a:avLst/>
          </a:prstGeom>
          <a:noFill/>
        </p:spPr>
        <p:txBody>
          <a:bodyPr wrap="square" rtlCol="0">
            <a:spAutoFit/>
          </a:bodyPr>
          <a:lstStyle/>
          <a:p>
            <a:r>
              <a:rPr lang="en-US" b="1" dirty="0">
                <a:solidFill>
                  <a:srgbClr val="FF0000"/>
                </a:solidFill>
              </a:rPr>
              <a:t>Rolling a two AND flipping a tails.</a:t>
            </a:r>
          </a:p>
        </p:txBody>
      </p:sp>
      <p:sp>
        <p:nvSpPr>
          <p:cNvPr id="50" name="Rectangle 49">
            <a:extLst>
              <a:ext uri="{FF2B5EF4-FFF2-40B4-BE49-F238E27FC236}">
                <a16:creationId xmlns:a16="http://schemas.microsoft.com/office/drawing/2014/main" id="{F01CFCD6-5CA9-48AF-91C6-6586CAD0AE97}"/>
              </a:ext>
            </a:extLst>
          </p:cNvPr>
          <p:cNvSpPr/>
          <p:nvPr/>
        </p:nvSpPr>
        <p:spPr>
          <a:xfrm>
            <a:off x="562256" y="1636883"/>
            <a:ext cx="3041962" cy="1727472"/>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71229AF1-C394-4F12-906C-632CFB790FB8}"/>
              </a:ext>
            </a:extLst>
          </p:cNvPr>
          <p:cNvSpPr/>
          <p:nvPr/>
        </p:nvSpPr>
        <p:spPr>
          <a:xfrm>
            <a:off x="4780797" y="1635571"/>
            <a:ext cx="3041962" cy="1727472"/>
          </a:xfrm>
          <a:prstGeom prst="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CFC2B756-CDC4-4083-B09D-E21BDA922E31}"/>
              </a:ext>
            </a:extLst>
          </p:cNvPr>
          <p:cNvSpPr txBox="1"/>
          <p:nvPr/>
        </p:nvSpPr>
        <p:spPr>
          <a:xfrm>
            <a:off x="7546693" y="4304202"/>
            <a:ext cx="1207717" cy="369332"/>
          </a:xfrm>
          <a:prstGeom prst="rect">
            <a:avLst/>
          </a:prstGeom>
          <a:noFill/>
        </p:spPr>
        <p:txBody>
          <a:bodyPr wrap="square" rtlCol="0">
            <a:spAutoFit/>
          </a:bodyPr>
          <a:lstStyle/>
          <a:p>
            <a:r>
              <a:rPr lang="en-US" dirty="0"/>
              <a:t>“margin”</a:t>
            </a:r>
          </a:p>
        </p:txBody>
      </p:sp>
      <p:sp>
        <p:nvSpPr>
          <p:cNvPr id="56" name="TextBox 55">
            <a:extLst>
              <a:ext uri="{FF2B5EF4-FFF2-40B4-BE49-F238E27FC236}">
                <a16:creationId xmlns:a16="http://schemas.microsoft.com/office/drawing/2014/main" id="{A765EE6A-1A45-4519-9C05-713285D02F1A}"/>
              </a:ext>
            </a:extLst>
          </p:cNvPr>
          <p:cNvSpPr txBox="1"/>
          <p:nvPr/>
        </p:nvSpPr>
        <p:spPr>
          <a:xfrm>
            <a:off x="5656803" y="6152187"/>
            <a:ext cx="1207717" cy="369332"/>
          </a:xfrm>
          <a:prstGeom prst="rect">
            <a:avLst/>
          </a:prstGeom>
          <a:noFill/>
        </p:spPr>
        <p:txBody>
          <a:bodyPr wrap="square" rtlCol="0">
            <a:spAutoFit/>
          </a:bodyPr>
          <a:lstStyle/>
          <a:p>
            <a:r>
              <a:rPr lang="en-US" dirty="0"/>
              <a:t>“margin”</a:t>
            </a:r>
          </a:p>
        </p:txBody>
      </p:sp>
    </p:spTree>
    <p:extLst>
      <p:ext uri="{BB962C8B-B14F-4D97-AF65-F5344CB8AC3E}">
        <p14:creationId xmlns:p14="http://schemas.microsoft.com/office/powerpoint/2010/main" val="3338384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9CDD-2B63-45D4-AD0C-0E6651F1E2D8}"/>
              </a:ext>
            </a:extLst>
          </p:cNvPr>
          <p:cNvSpPr>
            <a:spLocks noGrp="1"/>
          </p:cNvSpPr>
          <p:nvPr>
            <p:ph type="title"/>
          </p:nvPr>
        </p:nvSpPr>
        <p:spPr>
          <a:xfrm>
            <a:off x="342900" y="280756"/>
            <a:ext cx="8458200" cy="1452794"/>
          </a:xfrm>
        </p:spPr>
        <p:txBody>
          <a:bodyPr>
            <a:normAutofit/>
          </a:bodyPr>
          <a:lstStyle/>
          <a:p>
            <a:r>
              <a:rPr lang="en-US" sz="6000" dirty="0"/>
              <a:t>Talk, in One Slide</a:t>
            </a:r>
          </a:p>
        </p:txBody>
      </p:sp>
      <p:sp>
        <p:nvSpPr>
          <p:cNvPr id="3" name="Content Placeholder 2">
            <a:extLst>
              <a:ext uri="{FF2B5EF4-FFF2-40B4-BE49-F238E27FC236}">
                <a16:creationId xmlns:a16="http://schemas.microsoft.com/office/drawing/2014/main" id="{138C2DD4-7E68-45E1-8C39-DCA97785F82F}"/>
              </a:ext>
            </a:extLst>
          </p:cNvPr>
          <p:cNvSpPr>
            <a:spLocks noGrp="1"/>
          </p:cNvSpPr>
          <p:nvPr>
            <p:ph idx="1"/>
          </p:nvPr>
        </p:nvSpPr>
        <p:spPr>
          <a:xfrm>
            <a:off x="342900" y="1885950"/>
            <a:ext cx="8458200" cy="4476750"/>
          </a:xfrm>
          <a:ln>
            <a:solidFill>
              <a:schemeClr val="tx1"/>
            </a:solidFill>
          </a:ln>
        </p:spPr>
        <p:txBody>
          <a:bodyPr anchor="ctr">
            <a:normAutofit/>
          </a:bodyPr>
          <a:lstStyle/>
          <a:p>
            <a:r>
              <a:rPr lang="en-US" sz="3200" b="1" dirty="0"/>
              <a:t>Problem: </a:t>
            </a:r>
            <a:r>
              <a:rPr lang="en-US" sz="3200" dirty="0"/>
              <a:t>Politicians are installing bad policies into society, and getting away with it.</a:t>
            </a:r>
          </a:p>
          <a:p>
            <a:r>
              <a:rPr lang="en-US" sz="3200" b="1" dirty="0"/>
              <a:t>Solution: </a:t>
            </a:r>
            <a:r>
              <a:rPr lang="en-US" sz="3200" dirty="0"/>
              <a:t>Make it easy</a:t>
            </a:r>
            <a:r>
              <a:rPr lang="en-US" sz="3200" i="1" dirty="0"/>
              <a:t> </a:t>
            </a:r>
            <a:r>
              <a:rPr lang="en-US" sz="3200" dirty="0"/>
              <a:t>to: detect imperfect politicians, and fire them asap.</a:t>
            </a:r>
          </a:p>
          <a:p>
            <a:endParaRPr lang="en-US" sz="3200" dirty="0"/>
          </a:p>
          <a:p>
            <a:r>
              <a:rPr lang="en-US" sz="3200" b="1" dirty="0"/>
              <a:t>Specifically: </a:t>
            </a:r>
            <a:r>
              <a:rPr lang="en-US" sz="3200" dirty="0"/>
              <a:t>Create blockchain assets whose ultimate valuation reflects politician’s competence. Citizens glance at spot prices, just before voting.</a:t>
            </a:r>
          </a:p>
        </p:txBody>
      </p:sp>
      <p:sp>
        <p:nvSpPr>
          <p:cNvPr id="4" name="Footer Placeholder 3">
            <a:extLst>
              <a:ext uri="{FF2B5EF4-FFF2-40B4-BE49-F238E27FC236}">
                <a16:creationId xmlns:a16="http://schemas.microsoft.com/office/drawing/2014/main" id="{A4598855-7098-4457-B639-20A23DB807D3}"/>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8F23ACD6-F1A2-49FD-B4D9-900FED08AF67}"/>
              </a:ext>
            </a:extLst>
          </p:cNvPr>
          <p:cNvSpPr>
            <a:spLocks noGrp="1"/>
          </p:cNvSpPr>
          <p:nvPr>
            <p:ph type="sldNum" sz="quarter" idx="12"/>
          </p:nvPr>
        </p:nvSpPr>
        <p:spPr/>
        <p:txBody>
          <a:bodyPr/>
          <a:lstStyle/>
          <a:p>
            <a:fld id="{1A10F235-9555-41B0-B8E9-2A55BD748559}" type="slidenum">
              <a:rPr lang="en-US" smtClean="0"/>
              <a:t>4</a:t>
            </a:fld>
            <a:endParaRPr lang="en-US"/>
          </a:p>
        </p:txBody>
      </p:sp>
      <p:cxnSp>
        <p:nvCxnSpPr>
          <p:cNvPr id="7" name="Straight Connector 6">
            <a:extLst>
              <a:ext uri="{FF2B5EF4-FFF2-40B4-BE49-F238E27FC236}">
                <a16:creationId xmlns:a16="http://schemas.microsoft.com/office/drawing/2014/main" id="{225B29F3-11BF-4481-996E-CD3017EBC3B4}"/>
              </a:ext>
            </a:extLst>
          </p:cNvPr>
          <p:cNvCxnSpPr>
            <a:cxnSpLocks/>
          </p:cNvCxnSpPr>
          <p:nvPr/>
        </p:nvCxnSpPr>
        <p:spPr>
          <a:xfrm>
            <a:off x="704850" y="4400550"/>
            <a:ext cx="7677150" cy="0"/>
          </a:xfrm>
          <a:prstGeom prst="line">
            <a:avLst/>
          </a:prstGeom>
          <a:ln>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2291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82239-F7A7-4D50-A28B-795963FE0A7F}"/>
              </a:ext>
            </a:extLst>
          </p:cNvPr>
          <p:cNvSpPr>
            <a:spLocks noGrp="1"/>
          </p:cNvSpPr>
          <p:nvPr>
            <p:ph type="title"/>
          </p:nvPr>
        </p:nvSpPr>
        <p:spPr>
          <a:xfrm>
            <a:off x="409575" y="136524"/>
            <a:ext cx="7886700" cy="626387"/>
          </a:xfrm>
        </p:spPr>
        <p:txBody>
          <a:bodyPr>
            <a:normAutofit fontScale="90000"/>
          </a:bodyPr>
          <a:lstStyle/>
          <a:p>
            <a:r>
              <a:rPr lang="en-US" sz="3600" dirty="0"/>
              <a:t>(4/9) -- Conditional Probability Taught Quickly</a:t>
            </a:r>
          </a:p>
        </p:txBody>
      </p:sp>
      <p:sp>
        <p:nvSpPr>
          <p:cNvPr id="4" name="Footer Placeholder 3">
            <a:extLst>
              <a:ext uri="{FF2B5EF4-FFF2-40B4-BE49-F238E27FC236}">
                <a16:creationId xmlns:a16="http://schemas.microsoft.com/office/drawing/2014/main" id="{92A18F32-0F7F-489E-B4B3-FEE02397A21F}"/>
              </a:ext>
            </a:extLst>
          </p:cNvPr>
          <p:cNvSpPr>
            <a:spLocks noGrp="1"/>
          </p:cNvSpPr>
          <p:nvPr>
            <p:ph type="ftr" sz="quarter" idx="11"/>
          </p:nvPr>
        </p:nvSpPr>
        <p:spPr/>
        <p:txBody>
          <a:bodyPr/>
          <a:lstStyle/>
          <a:p>
            <a:r>
              <a:rPr lang="en-US"/>
              <a:t>Bitcoin Hivemind</a:t>
            </a:r>
          </a:p>
        </p:txBody>
      </p:sp>
      <p:sp>
        <p:nvSpPr>
          <p:cNvPr id="5" name="Slide Number Placeholder 4">
            <a:extLst>
              <a:ext uri="{FF2B5EF4-FFF2-40B4-BE49-F238E27FC236}">
                <a16:creationId xmlns:a16="http://schemas.microsoft.com/office/drawing/2014/main" id="{55A54A75-F59E-4938-8D1A-39C30FF6EE26}"/>
              </a:ext>
            </a:extLst>
          </p:cNvPr>
          <p:cNvSpPr>
            <a:spLocks noGrp="1"/>
          </p:cNvSpPr>
          <p:nvPr>
            <p:ph type="sldNum" sz="quarter" idx="12"/>
          </p:nvPr>
        </p:nvSpPr>
        <p:spPr/>
        <p:txBody>
          <a:bodyPr/>
          <a:lstStyle/>
          <a:p>
            <a:fld id="{1A10F235-9555-41B0-B8E9-2A55BD748559}" type="slidenum">
              <a:rPr lang="en-US" smtClean="0"/>
              <a:t>40</a:t>
            </a:fld>
            <a:endParaRPr lang="en-US"/>
          </a:p>
        </p:txBody>
      </p:sp>
      <p:graphicFrame>
        <p:nvGraphicFramePr>
          <p:cNvPr id="6" name="Table 5">
            <a:extLst>
              <a:ext uri="{FF2B5EF4-FFF2-40B4-BE49-F238E27FC236}">
                <a16:creationId xmlns:a16="http://schemas.microsoft.com/office/drawing/2014/main" id="{E6CA7BAF-BAFA-470F-B56D-723F0F6BE3B0}"/>
              </a:ext>
            </a:extLst>
          </p:cNvPr>
          <p:cNvGraphicFramePr>
            <a:graphicFrameLocks noGrp="1"/>
          </p:cNvGraphicFramePr>
          <p:nvPr>
            <p:extLst>
              <p:ext uri="{D42A27DB-BD31-4B8C-83A1-F6EECF244321}">
                <p14:modId xmlns:p14="http://schemas.microsoft.com/office/powerpoint/2010/main" val="3121023821"/>
              </p:ext>
            </p:extLst>
          </p:nvPr>
        </p:nvGraphicFramePr>
        <p:xfrm>
          <a:off x="4167190" y="1226965"/>
          <a:ext cx="2162175" cy="1112520"/>
        </p:xfrm>
        <a:graphic>
          <a:graphicData uri="http://schemas.openxmlformats.org/drawingml/2006/table">
            <a:tbl>
              <a:tblPr firstRow="1" firstCol="1">
                <a:tableStyleId>{5C22544A-7EE6-4342-B048-85BDC9FD1C3A}</a:tableStyleId>
              </a:tblPr>
              <a:tblGrid>
                <a:gridCol w="720725">
                  <a:extLst>
                    <a:ext uri="{9D8B030D-6E8A-4147-A177-3AD203B41FA5}">
                      <a16:colId xmlns:a16="http://schemas.microsoft.com/office/drawing/2014/main" val="2435459435"/>
                    </a:ext>
                  </a:extLst>
                </a:gridCol>
                <a:gridCol w="720725">
                  <a:extLst>
                    <a:ext uri="{9D8B030D-6E8A-4147-A177-3AD203B41FA5}">
                      <a16:colId xmlns:a16="http://schemas.microsoft.com/office/drawing/2014/main" val="3058956180"/>
                    </a:ext>
                  </a:extLst>
                </a:gridCol>
                <a:gridCol w="720725">
                  <a:extLst>
                    <a:ext uri="{9D8B030D-6E8A-4147-A177-3AD203B41FA5}">
                      <a16:colId xmlns:a16="http://schemas.microsoft.com/office/drawing/2014/main" val="821944575"/>
                    </a:ext>
                  </a:extLst>
                </a:gridCol>
              </a:tblGrid>
              <a:tr h="370840">
                <a:tc>
                  <a:txBody>
                    <a:bodyPr/>
                    <a:lstStyle/>
                    <a:p>
                      <a:pPr algn="ctr"/>
                      <a:endParaRPr lang="en-US" dirty="0"/>
                    </a:p>
                  </a:txBody>
                  <a:tcPr/>
                </a:tc>
                <a:tc>
                  <a:txBody>
                    <a:bodyPr/>
                    <a:lstStyle/>
                    <a:p>
                      <a:pPr algn="ctr"/>
                      <a:r>
                        <a:rPr lang="en-US" dirty="0"/>
                        <a:t>H</a:t>
                      </a:r>
                    </a:p>
                  </a:txBody>
                  <a:tcPr/>
                </a:tc>
                <a:tc>
                  <a:txBody>
                    <a:bodyPr/>
                    <a:lstStyle/>
                    <a:p>
                      <a:pPr algn="ctr"/>
                      <a:r>
                        <a:rPr lang="en-US" dirty="0"/>
                        <a:t>T</a:t>
                      </a:r>
                    </a:p>
                  </a:txBody>
                  <a:tcPr/>
                </a:tc>
                <a:extLst>
                  <a:ext uri="{0D108BD9-81ED-4DB2-BD59-A6C34878D82A}">
                    <a16:rowId xmlns:a16="http://schemas.microsoft.com/office/drawing/2014/main" val="185832142"/>
                  </a:ext>
                </a:extLst>
              </a:tr>
              <a:tr h="370840">
                <a:tc>
                  <a:txBody>
                    <a:bodyPr/>
                    <a:lstStyle/>
                    <a:p>
                      <a:pPr algn="ctr"/>
                      <a:r>
                        <a:rPr lang="en-US" dirty="0"/>
                        <a:t>H</a:t>
                      </a:r>
                    </a:p>
                  </a:txBody>
                  <a:tcPr/>
                </a:tc>
                <a:tc>
                  <a:txBody>
                    <a:bodyPr/>
                    <a:lstStyle/>
                    <a:p>
                      <a:pPr algn="ctr"/>
                      <a:r>
                        <a:rPr lang="en-US" dirty="0"/>
                        <a:t>.25</a:t>
                      </a:r>
                    </a:p>
                  </a:txBody>
                  <a:tcPr/>
                </a:tc>
                <a:tc>
                  <a:txBody>
                    <a:bodyPr/>
                    <a:lstStyle/>
                    <a:p>
                      <a:pPr algn="ctr"/>
                      <a:r>
                        <a:rPr lang="en-US" dirty="0"/>
                        <a:t>.25</a:t>
                      </a:r>
                    </a:p>
                  </a:txBody>
                  <a:tcPr/>
                </a:tc>
                <a:extLst>
                  <a:ext uri="{0D108BD9-81ED-4DB2-BD59-A6C34878D82A}">
                    <a16:rowId xmlns:a16="http://schemas.microsoft.com/office/drawing/2014/main" val="3687583649"/>
                  </a:ext>
                </a:extLst>
              </a:tr>
              <a:tr h="370840">
                <a:tc>
                  <a:txBody>
                    <a:bodyPr/>
                    <a:lstStyle/>
                    <a:p>
                      <a:pPr algn="ctr"/>
                      <a:r>
                        <a:rPr lang="en-US" dirty="0"/>
                        <a:t>T</a:t>
                      </a:r>
                    </a:p>
                  </a:txBody>
                  <a:tcPr/>
                </a:tc>
                <a:tc>
                  <a:txBody>
                    <a:bodyPr/>
                    <a:lstStyle/>
                    <a:p>
                      <a:pPr algn="ctr"/>
                      <a:r>
                        <a:rPr lang="en-US" dirty="0"/>
                        <a:t>.25</a:t>
                      </a:r>
                    </a:p>
                  </a:txBody>
                  <a:tcPr/>
                </a:tc>
                <a:tc>
                  <a:txBody>
                    <a:bodyPr/>
                    <a:lstStyle/>
                    <a:p>
                      <a:pPr algn="ctr"/>
                      <a:r>
                        <a:rPr lang="en-US" dirty="0"/>
                        <a:t>.25</a:t>
                      </a:r>
                    </a:p>
                  </a:txBody>
                  <a:tcPr/>
                </a:tc>
                <a:extLst>
                  <a:ext uri="{0D108BD9-81ED-4DB2-BD59-A6C34878D82A}">
                    <a16:rowId xmlns:a16="http://schemas.microsoft.com/office/drawing/2014/main" val="1510613009"/>
                  </a:ext>
                </a:extLst>
              </a:tr>
            </a:tbl>
          </a:graphicData>
        </a:graphic>
      </p:graphicFrame>
      <p:graphicFrame>
        <p:nvGraphicFramePr>
          <p:cNvPr id="7" name="Table 6">
            <a:extLst>
              <a:ext uri="{FF2B5EF4-FFF2-40B4-BE49-F238E27FC236}">
                <a16:creationId xmlns:a16="http://schemas.microsoft.com/office/drawing/2014/main" id="{6473257F-2ACF-4243-94B5-D7B70A57CCBD}"/>
              </a:ext>
            </a:extLst>
          </p:cNvPr>
          <p:cNvGraphicFramePr>
            <a:graphicFrameLocks noGrp="1"/>
          </p:cNvGraphicFramePr>
          <p:nvPr>
            <p:extLst>
              <p:ext uri="{D42A27DB-BD31-4B8C-83A1-F6EECF244321}">
                <p14:modId xmlns:p14="http://schemas.microsoft.com/office/powerpoint/2010/main" val="2544707762"/>
              </p:ext>
            </p:extLst>
          </p:nvPr>
        </p:nvGraphicFramePr>
        <p:xfrm>
          <a:off x="4167189" y="2766285"/>
          <a:ext cx="2162175" cy="1112520"/>
        </p:xfrm>
        <a:graphic>
          <a:graphicData uri="http://schemas.openxmlformats.org/drawingml/2006/table">
            <a:tbl>
              <a:tblPr firstRow="1" firstCol="1">
                <a:tableStyleId>{5C22544A-7EE6-4342-B048-85BDC9FD1C3A}</a:tableStyleId>
              </a:tblPr>
              <a:tblGrid>
                <a:gridCol w="720725">
                  <a:extLst>
                    <a:ext uri="{9D8B030D-6E8A-4147-A177-3AD203B41FA5}">
                      <a16:colId xmlns:a16="http://schemas.microsoft.com/office/drawing/2014/main" val="2435459435"/>
                    </a:ext>
                  </a:extLst>
                </a:gridCol>
                <a:gridCol w="720725">
                  <a:extLst>
                    <a:ext uri="{9D8B030D-6E8A-4147-A177-3AD203B41FA5}">
                      <a16:colId xmlns:a16="http://schemas.microsoft.com/office/drawing/2014/main" val="3058956180"/>
                    </a:ext>
                  </a:extLst>
                </a:gridCol>
                <a:gridCol w="720725">
                  <a:extLst>
                    <a:ext uri="{9D8B030D-6E8A-4147-A177-3AD203B41FA5}">
                      <a16:colId xmlns:a16="http://schemas.microsoft.com/office/drawing/2014/main" val="821944575"/>
                    </a:ext>
                  </a:extLst>
                </a:gridCol>
              </a:tblGrid>
              <a:tr h="370840">
                <a:tc>
                  <a:txBody>
                    <a:bodyPr/>
                    <a:lstStyle/>
                    <a:p>
                      <a:pPr algn="ctr"/>
                      <a:endParaRPr lang="en-US" dirty="0"/>
                    </a:p>
                  </a:txBody>
                  <a:tcPr/>
                </a:tc>
                <a:tc>
                  <a:txBody>
                    <a:bodyPr/>
                    <a:lstStyle/>
                    <a:p>
                      <a:pPr algn="ctr"/>
                      <a:r>
                        <a:rPr lang="en-US" dirty="0"/>
                        <a:t>H</a:t>
                      </a:r>
                    </a:p>
                  </a:txBody>
                  <a:tcPr/>
                </a:tc>
                <a:tc>
                  <a:txBody>
                    <a:bodyPr/>
                    <a:lstStyle/>
                    <a:p>
                      <a:pPr algn="ctr"/>
                      <a:r>
                        <a:rPr lang="en-US" dirty="0"/>
                        <a:t>T</a:t>
                      </a:r>
                    </a:p>
                  </a:txBody>
                  <a:tcPr/>
                </a:tc>
                <a:extLst>
                  <a:ext uri="{0D108BD9-81ED-4DB2-BD59-A6C34878D82A}">
                    <a16:rowId xmlns:a16="http://schemas.microsoft.com/office/drawing/2014/main" val="185832142"/>
                  </a:ext>
                </a:extLst>
              </a:tr>
              <a:tr h="370840">
                <a:tc>
                  <a:txBody>
                    <a:bodyPr/>
                    <a:lstStyle/>
                    <a:p>
                      <a:pPr algn="ctr"/>
                      <a:r>
                        <a:rPr lang="en-US" dirty="0"/>
                        <a:t>H</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3687583649"/>
                  </a:ext>
                </a:extLst>
              </a:tr>
              <a:tr h="370840">
                <a:tc>
                  <a:txBody>
                    <a:bodyPr/>
                    <a:lstStyle/>
                    <a:p>
                      <a:pPr algn="ctr"/>
                      <a:r>
                        <a:rPr lang="en-US" dirty="0"/>
                        <a:t>T</a:t>
                      </a:r>
                    </a:p>
                  </a:txBody>
                  <a:tcPr/>
                </a:tc>
                <a:tc>
                  <a:txBody>
                    <a:bodyPr/>
                    <a:lstStyle/>
                    <a:p>
                      <a:pPr algn="ctr"/>
                      <a:r>
                        <a:rPr lang="en-US" dirty="0"/>
                        <a:t>?</a:t>
                      </a:r>
                    </a:p>
                  </a:txBody>
                  <a:tcPr/>
                </a:tc>
                <a:tc>
                  <a:txBody>
                    <a:bodyPr/>
                    <a:lstStyle/>
                    <a:p>
                      <a:pPr algn="ctr"/>
                      <a:r>
                        <a:rPr lang="en-US" dirty="0"/>
                        <a:t>?</a:t>
                      </a:r>
                    </a:p>
                  </a:txBody>
                  <a:tcPr/>
                </a:tc>
                <a:extLst>
                  <a:ext uri="{0D108BD9-81ED-4DB2-BD59-A6C34878D82A}">
                    <a16:rowId xmlns:a16="http://schemas.microsoft.com/office/drawing/2014/main" val="1510613009"/>
                  </a:ext>
                </a:extLst>
              </a:tr>
            </a:tbl>
          </a:graphicData>
        </a:graphic>
      </p:graphicFrame>
      <p:sp>
        <p:nvSpPr>
          <p:cNvPr id="8" name="TextBox 7">
            <a:extLst>
              <a:ext uri="{FF2B5EF4-FFF2-40B4-BE49-F238E27FC236}">
                <a16:creationId xmlns:a16="http://schemas.microsoft.com/office/drawing/2014/main" id="{C106542D-6654-493D-8E4E-9236DA7DAD73}"/>
              </a:ext>
            </a:extLst>
          </p:cNvPr>
          <p:cNvSpPr txBox="1"/>
          <p:nvPr/>
        </p:nvSpPr>
        <p:spPr>
          <a:xfrm>
            <a:off x="6933101" y="1645127"/>
            <a:ext cx="1164806" cy="369332"/>
          </a:xfrm>
          <a:prstGeom prst="rect">
            <a:avLst/>
          </a:prstGeom>
          <a:noFill/>
        </p:spPr>
        <p:txBody>
          <a:bodyPr wrap="none" rtlCol="0">
            <a:spAutoFit/>
          </a:bodyPr>
          <a:lstStyle/>
          <a:p>
            <a:r>
              <a:rPr lang="en-US" dirty="0"/>
              <a:t>Two coins.</a:t>
            </a:r>
          </a:p>
        </p:txBody>
      </p:sp>
      <p:sp>
        <p:nvSpPr>
          <p:cNvPr id="9" name="TextBox 8">
            <a:extLst>
              <a:ext uri="{FF2B5EF4-FFF2-40B4-BE49-F238E27FC236}">
                <a16:creationId xmlns:a16="http://schemas.microsoft.com/office/drawing/2014/main" id="{C83BB759-63D7-4D2B-910B-583A6C943066}"/>
              </a:ext>
            </a:extLst>
          </p:cNvPr>
          <p:cNvSpPr txBox="1"/>
          <p:nvPr/>
        </p:nvSpPr>
        <p:spPr>
          <a:xfrm>
            <a:off x="6856901" y="2850910"/>
            <a:ext cx="1668342" cy="923330"/>
          </a:xfrm>
          <a:prstGeom prst="rect">
            <a:avLst/>
          </a:prstGeom>
          <a:noFill/>
        </p:spPr>
        <p:txBody>
          <a:bodyPr wrap="none" rtlCol="0">
            <a:spAutoFit/>
          </a:bodyPr>
          <a:lstStyle/>
          <a:p>
            <a:r>
              <a:rPr lang="en-US" dirty="0"/>
              <a:t>The same event</a:t>
            </a:r>
          </a:p>
          <a:p>
            <a:r>
              <a:rPr lang="en-US" dirty="0"/>
              <a:t>(#304 x #304)</a:t>
            </a:r>
          </a:p>
          <a:p>
            <a:r>
              <a:rPr lang="en-US" dirty="0"/>
              <a:t>(not realistic)!</a:t>
            </a:r>
          </a:p>
        </p:txBody>
      </p:sp>
      <p:sp>
        <p:nvSpPr>
          <p:cNvPr id="10" name="TextBox 9">
            <a:extLst>
              <a:ext uri="{FF2B5EF4-FFF2-40B4-BE49-F238E27FC236}">
                <a16:creationId xmlns:a16="http://schemas.microsoft.com/office/drawing/2014/main" id="{C2AB788D-34CF-41FB-B0F7-C4EEA4464E8C}"/>
              </a:ext>
            </a:extLst>
          </p:cNvPr>
          <p:cNvSpPr txBox="1"/>
          <p:nvPr/>
        </p:nvSpPr>
        <p:spPr>
          <a:xfrm>
            <a:off x="6933101" y="5028207"/>
            <a:ext cx="1585690" cy="369332"/>
          </a:xfrm>
          <a:prstGeom prst="rect">
            <a:avLst/>
          </a:prstGeom>
          <a:noFill/>
        </p:spPr>
        <p:txBody>
          <a:bodyPr wrap="none" rtlCol="0">
            <a:spAutoFit/>
          </a:bodyPr>
          <a:lstStyle/>
          <a:p>
            <a:r>
              <a:rPr lang="en-US" dirty="0"/>
              <a:t>The same dice.</a:t>
            </a:r>
          </a:p>
        </p:txBody>
      </p:sp>
      <p:graphicFrame>
        <p:nvGraphicFramePr>
          <p:cNvPr id="11" name="Table 10">
            <a:extLst>
              <a:ext uri="{FF2B5EF4-FFF2-40B4-BE49-F238E27FC236}">
                <a16:creationId xmlns:a16="http://schemas.microsoft.com/office/drawing/2014/main" id="{0AAB511F-30AB-4A44-98A2-67FB79A4E355}"/>
              </a:ext>
            </a:extLst>
          </p:cNvPr>
          <p:cNvGraphicFramePr>
            <a:graphicFrameLocks noGrp="1"/>
          </p:cNvGraphicFramePr>
          <p:nvPr>
            <p:extLst>
              <p:ext uri="{D42A27DB-BD31-4B8C-83A1-F6EECF244321}">
                <p14:modId xmlns:p14="http://schemas.microsoft.com/office/powerpoint/2010/main" val="289865552"/>
              </p:ext>
            </p:extLst>
          </p:nvPr>
        </p:nvGraphicFramePr>
        <p:xfrm>
          <a:off x="665652" y="4036816"/>
          <a:ext cx="6095999" cy="2590800"/>
        </p:xfrm>
        <a:graphic>
          <a:graphicData uri="http://schemas.openxmlformats.org/drawingml/2006/table">
            <a:tbl>
              <a:tblPr firstRow="1" firstCol="1">
                <a:tableStyleId>{5C22544A-7EE6-4342-B048-85BDC9FD1C3A}</a:tableStyleId>
              </a:tblPr>
              <a:tblGrid>
                <a:gridCol w="870857">
                  <a:extLst>
                    <a:ext uri="{9D8B030D-6E8A-4147-A177-3AD203B41FA5}">
                      <a16:colId xmlns:a16="http://schemas.microsoft.com/office/drawing/2014/main" val="4077530708"/>
                    </a:ext>
                  </a:extLst>
                </a:gridCol>
                <a:gridCol w="870857">
                  <a:extLst>
                    <a:ext uri="{9D8B030D-6E8A-4147-A177-3AD203B41FA5}">
                      <a16:colId xmlns:a16="http://schemas.microsoft.com/office/drawing/2014/main" val="2701364748"/>
                    </a:ext>
                  </a:extLst>
                </a:gridCol>
                <a:gridCol w="870857">
                  <a:extLst>
                    <a:ext uri="{9D8B030D-6E8A-4147-A177-3AD203B41FA5}">
                      <a16:colId xmlns:a16="http://schemas.microsoft.com/office/drawing/2014/main" val="1083768718"/>
                    </a:ext>
                  </a:extLst>
                </a:gridCol>
                <a:gridCol w="870857">
                  <a:extLst>
                    <a:ext uri="{9D8B030D-6E8A-4147-A177-3AD203B41FA5}">
                      <a16:colId xmlns:a16="http://schemas.microsoft.com/office/drawing/2014/main" val="842249955"/>
                    </a:ext>
                  </a:extLst>
                </a:gridCol>
                <a:gridCol w="870857">
                  <a:extLst>
                    <a:ext uri="{9D8B030D-6E8A-4147-A177-3AD203B41FA5}">
                      <a16:colId xmlns:a16="http://schemas.microsoft.com/office/drawing/2014/main" val="2868430039"/>
                    </a:ext>
                  </a:extLst>
                </a:gridCol>
                <a:gridCol w="870857">
                  <a:extLst>
                    <a:ext uri="{9D8B030D-6E8A-4147-A177-3AD203B41FA5}">
                      <a16:colId xmlns:a16="http://schemas.microsoft.com/office/drawing/2014/main" val="2590809815"/>
                    </a:ext>
                  </a:extLst>
                </a:gridCol>
                <a:gridCol w="870857">
                  <a:extLst>
                    <a:ext uri="{9D8B030D-6E8A-4147-A177-3AD203B41FA5}">
                      <a16:colId xmlns:a16="http://schemas.microsoft.com/office/drawing/2014/main" val="2926756428"/>
                    </a:ext>
                  </a:extLst>
                </a:gridCol>
              </a:tblGrid>
              <a:tr h="241658">
                <a:tc>
                  <a:txBody>
                    <a:bodyPr/>
                    <a:lstStyle/>
                    <a:p>
                      <a:pPr algn="ctr"/>
                      <a:endParaRPr lang="en-US" dirty="0"/>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extLst>
                  <a:ext uri="{0D108BD9-81ED-4DB2-BD59-A6C34878D82A}">
                    <a16:rowId xmlns:a16="http://schemas.microsoft.com/office/drawing/2014/main" val="3437438066"/>
                  </a:ext>
                </a:extLst>
              </a:tr>
              <a:tr h="370840">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2179459"/>
                  </a:ext>
                </a:extLst>
              </a:tr>
              <a:tr h="370840">
                <a:tc>
                  <a:txBody>
                    <a:bodyPr/>
                    <a:lstStyle/>
                    <a:p>
                      <a:pPr algn="ctr"/>
                      <a:r>
                        <a:rPr lang="en-US"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625489640"/>
                  </a:ext>
                </a:extLst>
              </a:tr>
              <a:tr h="370840">
                <a:tc>
                  <a:txBody>
                    <a:bodyPr/>
                    <a:lstStyle/>
                    <a:p>
                      <a:pPr algn="ctr"/>
                      <a:r>
                        <a:rPr lang="en-US"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747376950"/>
                  </a:ext>
                </a:extLst>
              </a:tr>
              <a:tr h="370840">
                <a:tc>
                  <a:txBody>
                    <a:bodyPr/>
                    <a:lstStyle/>
                    <a:p>
                      <a:pPr algn="ctr"/>
                      <a:r>
                        <a:rPr lang="en-US"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045312702"/>
                  </a:ext>
                </a:extLst>
              </a:tr>
              <a:tr h="370840">
                <a:tc>
                  <a:txBody>
                    <a:bodyPr/>
                    <a:lstStyle/>
                    <a:p>
                      <a:pPr algn="ctr"/>
                      <a:r>
                        <a:rPr lang="en-US" dirty="0"/>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078578244"/>
                  </a:ext>
                </a:extLst>
              </a:tr>
              <a:tr h="370840">
                <a:tc>
                  <a:txBody>
                    <a:bodyPr/>
                    <a:lstStyle/>
                    <a:p>
                      <a:pPr algn="ctr"/>
                      <a:r>
                        <a:rPr lang="en-US" dirty="0"/>
                        <a: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extLst>
                  <a:ext uri="{0D108BD9-81ED-4DB2-BD59-A6C34878D82A}">
                    <a16:rowId xmlns:a16="http://schemas.microsoft.com/office/drawing/2014/main" val="2018267899"/>
                  </a:ext>
                </a:extLst>
              </a:tr>
            </a:tbl>
          </a:graphicData>
        </a:graphic>
      </p:graphicFrame>
      <p:sp>
        <p:nvSpPr>
          <p:cNvPr id="3" name="TextBox 2">
            <a:extLst>
              <a:ext uri="{FF2B5EF4-FFF2-40B4-BE49-F238E27FC236}">
                <a16:creationId xmlns:a16="http://schemas.microsoft.com/office/drawing/2014/main" id="{70D589E0-A9D0-445D-B8BB-11235AC6E4D8}"/>
              </a:ext>
            </a:extLst>
          </p:cNvPr>
          <p:cNvSpPr txBox="1"/>
          <p:nvPr/>
        </p:nvSpPr>
        <p:spPr>
          <a:xfrm>
            <a:off x="4838064" y="848799"/>
            <a:ext cx="1510350" cy="369332"/>
          </a:xfrm>
          <a:prstGeom prst="rect">
            <a:avLst/>
          </a:prstGeom>
          <a:solidFill>
            <a:schemeClr val="bg1">
              <a:lumMod val="95000"/>
            </a:schemeClr>
          </a:solidFill>
          <a:ln>
            <a:solidFill>
              <a:schemeClr val="tx1"/>
            </a:solidFill>
          </a:ln>
        </p:spPr>
        <p:txBody>
          <a:bodyPr wrap="none" rtlCol="0">
            <a:spAutoFit/>
          </a:bodyPr>
          <a:lstStyle/>
          <a:p>
            <a:r>
              <a:rPr lang="en-US" b="1" dirty="0">
                <a:solidFill>
                  <a:srgbClr val="00B0F0"/>
                </a:solidFill>
              </a:rPr>
              <a:t>Coin Flip #304</a:t>
            </a:r>
          </a:p>
        </p:txBody>
      </p:sp>
      <p:sp>
        <p:nvSpPr>
          <p:cNvPr id="12" name="TextBox 11">
            <a:extLst>
              <a:ext uri="{FF2B5EF4-FFF2-40B4-BE49-F238E27FC236}">
                <a16:creationId xmlns:a16="http://schemas.microsoft.com/office/drawing/2014/main" id="{680FDAA8-B6E9-4C95-8471-0D602243818C}"/>
              </a:ext>
            </a:extLst>
          </p:cNvPr>
          <p:cNvSpPr txBox="1"/>
          <p:nvPr/>
        </p:nvSpPr>
        <p:spPr>
          <a:xfrm>
            <a:off x="2601262" y="1754292"/>
            <a:ext cx="1523174" cy="369332"/>
          </a:xfrm>
          <a:prstGeom prst="rect">
            <a:avLst/>
          </a:prstGeom>
          <a:solidFill>
            <a:schemeClr val="bg1">
              <a:lumMod val="95000"/>
            </a:schemeClr>
          </a:solidFill>
          <a:ln>
            <a:solidFill>
              <a:schemeClr val="tx1"/>
            </a:solidFill>
          </a:ln>
        </p:spPr>
        <p:txBody>
          <a:bodyPr wrap="none" rtlCol="0">
            <a:spAutoFit/>
          </a:bodyPr>
          <a:lstStyle/>
          <a:p>
            <a:r>
              <a:rPr lang="en-US" b="1" dirty="0">
                <a:solidFill>
                  <a:srgbClr val="FF0000"/>
                </a:solidFill>
              </a:rPr>
              <a:t>Coin Flip #305</a:t>
            </a:r>
          </a:p>
        </p:txBody>
      </p:sp>
      <p:sp>
        <p:nvSpPr>
          <p:cNvPr id="13" name="TextBox 12">
            <a:extLst>
              <a:ext uri="{FF2B5EF4-FFF2-40B4-BE49-F238E27FC236}">
                <a16:creationId xmlns:a16="http://schemas.microsoft.com/office/drawing/2014/main" id="{60466B09-DCA4-4E9E-8F71-46E221A2E707}"/>
              </a:ext>
            </a:extLst>
          </p:cNvPr>
          <p:cNvSpPr txBox="1"/>
          <p:nvPr/>
        </p:nvSpPr>
        <p:spPr>
          <a:xfrm>
            <a:off x="2618040" y="3303057"/>
            <a:ext cx="1510350" cy="369332"/>
          </a:xfrm>
          <a:prstGeom prst="rect">
            <a:avLst/>
          </a:prstGeom>
          <a:solidFill>
            <a:schemeClr val="bg1">
              <a:lumMod val="95000"/>
            </a:schemeClr>
          </a:solidFill>
          <a:ln>
            <a:solidFill>
              <a:schemeClr val="tx1"/>
            </a:solidFill>
          </a:ln>
        </p:spPr>
        <p:txBody>
          <a:bodyPr wrap="none" rtlCol="0">
            <a:spAutoFit/>
          </a:bodyPr>
          <a:lstStyle/>
          <a:p>
            <a:r>
              <a:rPr lang="en-US" b="1" dirty="0">
                <a:solidFill>
                  <a:srgbClr val="00B0F0"/>
                </a:solidFill>
              </a:rPr>
              <a:t>Coin Flip #304</a:t>
            </a:r>
          </a:p>
        </p:txBody>
      </p:sp>
      <p:sp>
        <p:nvSpPr>
          <p:cNvPr id="15" name="Rectangle 14">
            <a:extLst>
              <a:ext uri="{FF2B5EF4-FFF2-40B4-BE49-F238E27FC236}">
                <a16:creationId xmlns:a16="http://schemas.microsoft.com/office/drawing/2014/main" id="{B4C3693A-8C74-4E7B-BF95-BD19DBF9C531}"/>
              </a:ext>
            </a:extLst>
          </p:cNvPr>
          <p:cNvSpPr/>
          <p:nvPr/>
        </p:nvSpPr>
        <p:spPr>
          <a:xfrm>
            <a:off x="494202" y="3934437"/>
            <a:ext cx="8305849" cy="269317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8C60438-3F43-44E5-80C6-89339EF0FB3E}"/>
              </a:ext>
            </a:extLst>
          </p:cNvPr>
          <p:cNvPicPr>
            <a:picLocks noChangeAspect="1"/>
          </p:cNvPicPr>
          <p:nvPr/>
        </p:nvPicPr>
        <p:blipFill>
          <a:blip r:embed="rId3"/>
          <a:stretch>
            <a:fillRect/>
          </a:stretch>
        </p:blipFill>
        <p:spPr>
          <a:xfrm>
            <a:off x="494202" y="1535865"/>
            <a:ext cx="1123950" cy="4476750"/>
          </a:xfrm>
          <a:prstGeom prst="rect">
            <a:avLst/>
          </a:prstGeom>
        </p:spPr>
      </p:pic>
      <p:sp>
        <p:nvSpPr>
          <p:cNvPr id="16" name="Rectangle 15">
            <a:extLst>
              <a:ext uri="{FF2B5EF4-FFF2-40B4-BE49-F238E27FC236}">
                <a16:creationId xmlns:a16="http://schemas.microsoft.com/office/drawing/2014/main" id="{2977DA01-0914-4F50-A044-2873972BC45A}"/>
              </a:ext>
            </a:extLst>
          </p:cNvPr>
          <p:cNvSpPr/>
          <p:nvPr/>
        </p:nvSpPr>
        <p:spPr>
          <a:xfrm>
            <a:off x="494202" y="4832059"/>
            <a:ext cx="1123950" cy="1180555"/>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0D9608-F875-4E69-B549-8B2539E968BB}"/>
              </a:ext>
            </a:extLst>
          </p:cNvPr>
          <p:cNvSpPr/>
          <p:nvPr/>
        </p:nvSpPr>
        <p:spPr>
          <a:xfrm>
            <a:off x="235978" y="5322135"/>
            <a:ext cx="1382174" cy="27332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C700FEF-ABDA-4983-8056-FDECD8B8772E}"/>
              </a:ext>
            </a:extLst>
          </p:cNvPr>
          <p:cNvSpPr/>
          <p:nvPr/>
        </p:nvSpPr>
        <p:spPr>
          <a:xfrm>
            <a:off x="494202" y="5373069"/>
            <a:ext cx="1123950" cy="63954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CE4CA68-4380-45F5-B356-DC68B837C4BF}"/>
              </a:ext>
            </a:extLst>
          </p:cNvPr>
          <p:cNvSpPr/>
          <p:nvPr/>
        </p:nvSpPr>
        <p:spPr>
          <a:xfrm>
            <a:off x="494202" y="5817141"/>
            <a:ext cx="1123950" cy="9908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1FA768B-97CE-4D43-AEF2-01A628193D26}"/>
              </a:ext>
            </a:extLst>
          </p:cNvPr>
          <p:cNvSpPr/>
          <p:nvPr/>
        </p:nvSpPr>
        <p:spPr>
          <a:xfrm>
            <a:off x="494202" y="5819130"/>
            <a:ext cx="1123950" cy="902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420A3FD-2669-4FF2-95F6-0EE4AFCBFCD6}"/>
              </a:ext>
            </a:extLst>
          </p:cNvPr>
          <p:cNvSpPr/>
          <p:nvPr/>
        </p:nvSpPr>
        <p:spPr>
          <a:xfrm>
            <a:off x="494202" y="4475497"/>
            <a:ext cx="1123950" cy="382584"/>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135B4C6-8B5E-4916-86D9-138FAE201418}"/>
              </a:ext>
            </a:extLst>
          </p:cNvPr>
          <p:cNvSpPr txBox="1"/>
          <p:nvPr/>
        </p:nvSpPr>
        <p:spPr>
          <a:xfrm>
            <a:off x="4844181" y="2382726"/>
            <a:ext cx="1510350" cy="369332"/>
          </a:xfrm>
          <a:prstGeom prst="rect">
            <a:avLst/>
          </a:prstGeom>
          <a:solidFill>
            <a:schemeClr val="bg1">
              <a:lumMod val="95000"/>
            </a:schemeClr>
          </a:solidFill>
          <a:ln>
            <a:solidFill>
              <a:schemeClr val="tx1"/>
            </a:solidFill>
          </a:ln>
        </p:spPr>
        <p:txBody>
          <a:bodyPr wrap="none" rtlCol="0">
            <a:spAutoFit/>
          </a:bodyPr>
          <a:lstStyle/>
          <a:p>
            <a:r>
              <a:rPr lang="en-US" b="1" dirty="0">
                <a:solidFill>
                  <a:srgbClr val="00B0F0"/>
                </a:solidFill>
              </a:rPr>
              <a:t>Coin Flip #304</a:t>
            </a:r>
          </a:p>
        </p:txBody>
      </p:sp>
    </p:spTree>
    <p:extLst>
      <p:ext uri="{BB962C8B-B14F-4D97-AF65-F5344CB8AC3E}">
        <p14:creationId xmlns:p14="http://schemas.microsoft.com/office/powerpoint/2010/main" val="3344630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2A18F32-0F7F-489E-B4B3-FEE02397A21F}"/>
              </a:ext>
            </a:extLst>
          </p:cNvPr>
          <p:cNvSpPr>
            <a:spLocks noGrp="1"/>
          </p:cNvSpPr>
          <p:nvPr>
            <p:ph type="ftr" sz="quarter" idx="11"/>
          </p:nvPr>
        </p:nvSpPr>
        <p:spPr/>
        <p:txBody>
          <a:bodyPr/>
          <a:lstStyle/>
          <a:p>
            <a:r>
              <a:rPr lang="en-US"/>
              <a:t>Bitcoin Hivemind</a:t>
            </a:r>
          </a:p>
        </p:txBody>
      </p:sp>
      <p:sp>
        <p:nvSpPr>
          <p:cNvPr id="5" name="Slide Number Placeholder 4">
            <a:extLst>
              <a:ext uri="{FF2B5EF4-FFF2-40B4-BE49-F238E27FC236}">
                <a16:creationId xmlns:a16="http://schemas.microsoft.com/office/drawing/2014/main" id="{55A54A75-F59E-4938-8D1A-39C30FF6EE26}"/>
              </a:ext>
            </a:extLst>
          </p:cNvPr>
          <p:cNvSpPr>
            <a:spLocks noGrp="1"/>
          </p:cNvSpPr>
          <p:nvPr>
            <p:ph type="sldNum" sz="quarter" idx="12"/>
          </p:nvPr>
        </p:nvSpPr>
        <p:spPr/>
        <p:txBody>
          <a:bodyPr/>
          <a:lstStyle/>
          <a:p>
            <a:fld id="{1A10F235-9555-41B0-B8E9-2A55BD748559}" type="slidenum">
              <a:rPr lang="en-US" smtClean="0"/>
              <a:t>41</a:t>
            </a:fld>
            <a:endParaRPr lang="en-US"/>
          </a:p>
        </p:txBody>
      </p:sp>
      <p:graphicFrame>
        <p:nvGraphicFramePr>
          <p:cNvPr id="6" name="Table 5">
            <a:extLst>
              <a:ext uri="{FF2B5EF4-FFF2-40B4-BE49-F238E27FC236}">
                <a16:creationId xmlns:a16="http://schemas.microsoft.com/office/drawing/2014/main" id="{E6CA7BAF-BAFA-470F-B56D-723F0F6BE3B0}"/>
              </a:ext>
            </a:extLst>
          </p:cNvPr>
          <p:cNvGraphicFramePr>
            <a:graphicFrameLocks noGrp="1"/>
          </p:cNvGraphicFramePr>
          <p:nvPr>
            <p:extLst/>
          </p:nvPr>
        </p:nvGraphicFramePr>
        <p:xfrm>
          <a:off x="4167190" y="1226965"/>
          <a:ext cx="2162175" cy="1112520"/>
        </p:xfrm>
        <a:graphic>
          <a:graphicData uri="http://schemas.openxmlformats.org/drawingml/2006/table">
            <a:tbl>
              <a:tblPr firstRow="1" firstCol="1">
                <a:tableStyleId>{5C22544A-7EE6-4342-B048-85BDC9FD1C3A}</a:tableStyleId>
              </a:tblPr>
              <a:tblGrid>
                <a:gridCol w="720725">
                  <a:extLst>
                    <a:ext uri="{9D8B030D-6E8A-4147-A177-3AD203B41FA5}">
                      <a16:colId xmlns:a16="http://schemas.microsoft.com/office/drawing/2014/main" val="2435459435"/>
                    </a:ext>
                  </a:extLst>
                </a:gridCol>
                <a:gridCol w="720725">
                  <a:extLst>
                    <a:ext uri="{9D8B030D-6E8A-4147-A177-3AD203B41FA5}">
                      <a16:colId xmlns:a16="http://schemas.microsoft.com/office/drawing/2014/main" val="3058956180"/>
                    </a:ext>
                  </a:extLst>
                </a:gridCol>
                <a:gridCol w="720725">
                  <a:extLst>
                    <a:ext uri="{9D8B030D-6E8A-4147-A177-3AD203B41FA5}">
                      <a16:colId xmlns:a16="http://schemas.microsoft.com/office/drawing/2014/main" val="821944575"/>
                    </a:ext>
                  </a:extLst>
                </a:gridCol>
              </a:tblGrid>
              <a:tr h="370840">
                <a:tc>
                  <a:txBody>
                    <a:bodyPr/>
                    <a:lstStyle/>
                    <a:p>
                      <a:pPr algn="ctr"/>
                      <a:endParaRPr lang="en-US" dirty="0"/>
                    </a:p>
                  </a:txBody>
                  <a:tcPr/>
                </a:tc>
                <a:tc>
                  <a:txBody>
                    <a:bodyPr/>
                    <a:lstStyle/>
                    <a:p>
                      <a:pPr algn="ctr"/>
                      <a:r>
                        <a:rPr lang="en-US" dirty="0"/>
                        <a:t>H</a:t>
                      </a:r>
                    </a:p>
                  </a:txBody>
                  <a:tcPr/>
                </a:tc>
                <a:tc>
                  <a:txBody>
                    <a:bodyPr/>
                    <a:lstStyle/>
                    <a:p>
                      <a:pPr algn="ctr"/>
                      <a:r>
                        <a:rPr lang="en-US" dirty="0"/>
                        <a:t>T</a:t>
                      </a:r>
                    </a:p>
                  </a:txBody>
                  <a:tcPr/>
                </a:tc>
                <a:extLst>
                  <a:ext uri="{0D108BD9-81ED-4DB2-BD59-A6C34878D82A}">
                    <a16:rowId xmlns:a16="http://schemas.microsoft.com/office/drawing/2014/main" val="185832142"/>
                  </a:ext>
                </a:extLst>
              </a:tr>
              <a:tr h="370840">
                <a:tc>
                  <a:txBody>
                    <a:bodyPr/>
                    <a:lstStyle/>
                    <a:p>
                      <a:pPr algn="ctr"/>
                      <a:r>
                        <a:rPr lang="en-US" dirty="0"/>
                        <a:t>H</a:t>
                      </a:r>
                    </a:p>
                  </a:txBody>
                  <a:tcPr/>
                </a:tc>
                <a:tc>
                  <a:txBody>
                    <a:bodyPr/>
                    <a:lstStyle/>
                    <a:p>
                      <a:pPr algn="ctr"/>
                      <a:r>
                        <a:rPr lang="en-US" dirty="0"/>
                        <a:t>.25</a:t>
                      </a:r>
                    </a:p>
                  </a:txBody>
                  <a:tcPr/>
                </a:tc>
                <a:tc>
                  <a:txBody>
                    <a:bodyPr/>
                    <a:lstStyle/>
                    <a:p>
                      <a:pPr algn="ctr"/>
                      <a:r>
                        <a:rPr lang="en-US" dirty="0"/>
                        <a:t>.25</a:t>
                      </a:r>
                    </a:p>
                  </a:txBody>
                  <a:tcPr/>
                </a:tc>
                <a:extLst>
                  <a:ext uri="{0D108BD9-81ED-4DB2-BD59-A6C34878D82A}">
                    <a16:rowId xmlns:a16="http://schemas.microsoft.com/office/drawing/2014/main" val="3687583649"/>
                  </a:ext>
                </a:extLst>
              </a:tr>
              <a:tr h="370840">
                <a:tc>
                  <a:txBody>
                    <a:bodyPr/>
                    <a:lstStyle/>
                    <a:p>
                      <a:pPr algn="ctr"/>
                      <a:r>
                        <a:rPr lang="en-US" dirty="0"/>
                        <a:t>T</a:t>
                      </a:r>
                    </a:p>
                  </a:txBody>
                  <a:tcPr/>
                </a:tc>
                <a:tc>
                  <a:txBody>
                    <a:bodyPr/>
                    <a:lstStyle/>
                    <a:p>
                      <a:pPr algn="ctr"/>
                      <a:r>
                        <a:rPr lang="en-US" dirty="0"/>
                        <a:t>.25</a:t>
                      </a:r>
                    </a:p>
                  </a:txBody>
                  <a:tcPr/>
                </a:tc>
                <a:tc>
                  <a:txBody>
                    <a:bodyPr/>
                    <a:lstStyle/>
                    <a:p>
                      <a:pPr algn="ctr"/>
                      <a:r>
                        <a:rPr lang="en-US" dirty="0"/>
                        <a:t>.25</a:t>
                      </a:r>
                    </a:p>
                  </a:txBody>
                  <a:tcPr/>
                </a:tc>
                <a:extLst>
                  <a:ext uri="{0D108BD9-81ED-4DB2-BD59-A6C34878D82A}">
                    <a16:rowId xmlns:a16="http://schemas.microsoft.com/office/drawing/2014/main" val="1510613009"/>
                  </a:ext>
                </a:extLst>
              </a:tr>
            </a:tbl>
          </a:graphicData>
        </a:graphic>
      </p:graphicFrame>
      <p:graphicFrame>
        <p:nvGraphicFramePr>
          <p:cNvPr id="7" name="Table 6">
            <a:extLst>
              <a:ext uri="{FF2B5EF4-FFF2-40B4-BE49-F238E27FC236}">
                <a16:creationId xmlns:a16="http://schemas.microsoft.com/office/drawing/2014/main" id="{6473257F-2ACF-4243-94B5-D7B70A57CCBD}"/>
              </a:ext>
            </a:extLst>
          </p:cNvPr>
          <p:cNvGraphicFramePr>
            <a:graphicFrameLocks noGrp="1"/>
          </p:cNvGraphicFramePr>
          <p:nvPr>
            <p:extLst>
              <p:ext uri="{D42A27DB-BD31-4B8C-83A1-F6EECF244321}">
                <p14:modId xmlns:p14="http://schemas.microsoft.com/office/powerpoint/2010/main" val="1542577906"/>
              </p:ext>
            </p:extLst>
          </p:nvPr>
        </p:nvGraphicFramePr>
        <p:xfrm>
          <a:off x="4167189" y="2766285"/>
          <a:ext cx="2162175" cy="1112520"/>
        </p:xfrm>
        <a:graphic>
          <a:graphicData uri="http://schemas.openxmlformats.org/drawingml/2006/table">
            <a:tbl>
              <a:tblPr firstRow="1" firstCol="1">
                <a:tableStyleId>{5C22544A-7EE6-4342-B048-85BDC9FD1C3A}</a:tableStyleId>
              </a:tblPr>
              <a:tblGrid>
                <a:gridCol w="720725">
                  <a:extLst>
                    <a:ext uri="{9D8B030D-6E8A-4147-A177-3AD203B41FA5}">
                      <a16:colId xmlns:a16="http://schemas.microsoft.com/office/drawing/2014/main" val="2435459435"/>
                    </a:ext>
                  </a:extLst>
                </a:gridCol>
                <a:gridCol w="720725">
                  <a:extLst>
                    <a:ext uri="{9D8B030D-6E8A-4147-A177-3AD203B41FA5}">
                      <a16:colId xmlns:a16="http://schemas.microsoft.com/office/drawing/2014/main" val="3058956180"/>
                    </a:ext>
                  </a:extLst>
                </a:gridCol>
                <a:gridCol w="720725">
                  <a:extLst>
                    <a:ext uri="{9D8B030D-6E8A-4147-A177-3AD203B41FA5}">
                      <a16:colId xmlns:a16="http://schemas.microsoft.com/office/drawing/2014/main" val="821944575"/>
                    </a:ext>
                  </a:extLst>
                </a:gridCol>
              </a:tblGrid>
              <a:tr h="370840">
                <a:tc>
                  <a:txBody>
                    <a:bodyPr/>
                    <a:lstStyle/>
                    <a:p>
                      <a:pPr algn="ctr"/>
                      <a:endParaRPr lang="en-US" dirty="0"/>
                    </a:p>
                  </a:txBody>
                  <a:tcPr/>
                </a:tc>
                <a:tc>
                  <a:txBody>
                    <a:bodyPr/>
                    <a:lstStyle/>
                    <a:p>
                      <a:pPr algn="ctr"/>
                      <a:r>
                        <a:rPr lang="en-US" dirty="0"/>
                        <a:t>H</a:t>
                      </a:r>
                    </a:p>
                  </a:txBody>
                  <a:tcPr/>
                </a:tc>
                <a:tc>
                  <a:txBody>
                    <a:bodyPr/>
                    <a:lstStyle/>
                    <a:p>
                      <a:pPr algn="ctr"/>
                      <a:r>
                        <a:rPr lang="en-US" dirty="0"/>
                        <a:t>T</a:t>
                      </a:r>
                    </a:p>
                  </a:txBody>
                  <a:tcPr/>
                </a:tc>
                <a:extLst>
                  <a:ext uri="{0D108BD9-81ED-4DB2-BD59-A6C34878D82A}">
                    <a16:rowId xmlns:a16="http://schemas.microsoft.com/office/drawing/2014/main" val="185832142"/>
                  </a:ext>
                </a:extLst>
              </a:tr>
              <a:tr h="370840">
                <a:tc>
                  <a:txBody>
                    <a:bodyPr/>
                    <a:lstStyle/>
                    <a:p>
                      <a:pPr algn="ctr"/>
                      <a:r>
                        <a:rPr lang="en-US" dirty="0"/>
                        <a:t>H</a:t>
                      </a:r>
                    </a:p>
                  </a:txBody>
                  <a:tcPr/>
                </a:tc>
                <a:tc>
                  <a:txBody>
                    <a:bodyPr/>
                    <a:lstStyle/>
                    <a:p>
                      <a:pPr algn="ctr"/>
                      <a:r>
                        <a:rPr lang="en-US" dirty="0"/>
                        <a:t>.50</a:t>
                      </a:r>
                    </a:p>
                  </a:txBody>
                  <a:tcPr/>
                </a:tc>
                <a:tc>
                  <a:txBody>
                    <a:bodyPr/>
                    <a:lstStyle/>
                    <a:p>
                      <a:pPr algn="ctr"/>
                      <a:r>
                        <a:rPr lang="en-US" dirty="0"/>
                        <a:t>0</a:t>
                      </a:r>
                    </a:p>
                  </a:txBody>
                  <a:tcPr/>
                </a:tc>
                <a:extLst>
                  <a:ext uri="{0D108BD9-81ED-4DB2-BD59-A6C34878D82A}">
                    <a16:rowId xmlns:a16="http://schemas.microsoft.com/office/drawing/2014/main" val="3687583649"/>
                  </a:ext>
                </a:extLst>
              </a:tr>
              <a:tr h="370840">
                <a:tc>
                  <a:txBody>
                    <a:bodyPr/>
                    <a:lstStyle/>
                    <a:p>
                      <a:pPr algn="ctr"/>
                      <a:r>
                        <a:rPr lang="en-US" dirty="0"/>
                        <a:t>T</a:t>
                      </a:r>
                    </a:p>
                  </a:txBody>
                  <a:tcPr/>
                </a:tc>
                <a:tc>
                  <a:txBody>
                    <a:bodyPr/>
                    <a:lstStyle/>
                    <a:p>
                      <a:pPr algn="ctr"/>
                      <a:r>
                        <a:rPr lang="en-US" dirty="0"/>
                        <a:t>0</a:t>
                      </a:r>
                    </a:p>
                  </a:txBody>
                  <a:tcPr/>
                </a:tc>
                <a:tc>
                  <a:txBody>
                    <a:bodyPr/>
                    <a:lstStyle/>
                    <a:p>
                      <a:pPr algn="ctr"/>
                      <a:r>
                        <a:rPr lang="en-US" dirty="0"/>
                        <a:t>.50</a:t>
                      </a:r>
                    </a:p>
                  </a:txBody>
                  <a:tcPr/>
                </a:tc>
                <a:extLst>
                  <a:ext uri="{0D108BD9-81ED-4DB2-BD59-A6C34878D82A}">
                    <a16:rowId xmlns:a16="http://schemas.microsoft.com/office/drawing/2014/main" val="1510613009"/>
                  </a:ext>
                </a:extLst>
              </a:tr>
            </a:tbl>
          </a:graphicData>
        </a:graphic>
      </p:graphicFrame>
      <p:sp>
        <p:nvSpPr>
          <p:cNvPr id="8" name="TextBox 7">
            <a:extLst>
              <a:ext uri="{FF2B5EF4-FFF2-40B4-BE49-F238E27FC236}">
                <a16:creationId xmlns:a16="http://schemas.microsoft.com/office/drawing/2014/main" id="{C106542D-6654-493D-8E4E-9236DA7DAD73}"/>
              </a:ext>
            </a:extLst>
          </p:cNvPr>
          <p:cNvSpPr txBox="1"/>
          <p:nvPr/>
        </p:nvSpPr>
        <p:spPr>
          <a:xfrm>
            <a:off x="6933101" y="1645127"/>
            <a:ext cx="1164806" cy="369332"/>
          </a:xfrm>
          <a:prstGeom prst="rect">
            <a:avLst/>
          </a:prstGeom>
          <a:noFill/>
        </p:spPr>
        <p:txBody>
          <a:bodyPr wrap="none" rtlCol="0">
            <a:spAutoFit/>
          </a:bodyPr>
          <a:lstStyle/>
          <a:p>
            <a:r>
              <a:rPr lang="en-US" dirty="0"/>
              <a:t>Two coins.</a:t>
            </a:r>
          </a:p>
        </p:txBody>
      </p:sp>
      <p:sp>
        <p:nvSpPr>
          <p:cNvPr id="10" name="TextBox 9">
            <a:extLst>
              <a:ext uri="{FF2B5EF4-FFF2-40B4-BE49-F238E27FC236}">
                <a16:creationId xmlns:a16="http://schemas.microsoft.com/office/drawing/2014/main" id="{C2AB788D-34CF-41FB-B0F7-C4EEA4464E8C}"/>
              </a:ext>
            </a:extLst>
          </p:cNvPr>
          <p:cNvSpPr txBox="1"/>
          <p:nvPr/>
        </p:nvSpPr>
        <p:spPr>
          <a:xfrm>
            <a:off x="6933101" y="5028207"/>
            <a:ext cx="1585690" cy="369332"/>
          </a:xfrm>
          <a:prstGeom prst="rect">
            <a:avLst/>
          </a:prstGeom>
          <a:noFill/>
        </p:spPr>
        <p:txBody>
          <a:bodyPr wrap="none" rtlCol="0">
            <a:spAutoFit/>
          </a:bodyPr>
          <a:lstStyle/>
          <a:p>
            <a:r>
              <a:rPr lang="en-US" dirty="0"/>
              <a:t>The same dice.</a:t>
            </a:r>
          </a:p>
        </p:txBody>
      </p:sp>
      <p:graphicFrame>
        <p:nvGraphicFramePr>
          <p:cNvPr id="11" name="Table 10">
            <a:extLst>
              <a:ext uri="{FF2B5EF4-FFF2-40B4-BE49-F238E27FC236}">
                <a16:creationId xmlns:a16="http://schemas.microsoft.com/office/drawing/2014/main" id="{0AAB511F-30AB-4A44-98A2-67FB79A4E355}"/>
              </a:ext>
            </a:extLst>
          </p:cNvPr>
          <p:cNvGraphicFramePr>
            <a:graphicFrameLocks noGrp="1"/>
          </p:cNvGraphicFramePr>
          <p:nvPr>
            <p:extLst/>
          </p:nvPr>
        </p:nvGraphicFramePr>
        <p:xfrm>
          <a:off x="665652" y="4036816"/>
          <a:ext cx="6095999" cy="2590800"/>
        </p:xfrm>
        <a:graphic>
          <a:graphicData uri="http://schemas.openxmlformats.org/drawingml/2006/table">
            <a:tbl>
              <a:tblPr firstRow="1" firstCol="1">
                <a:tableStyleId>{5C22544A-7EE6-4342-B048-85BDC9FD1C3A}</a:tableStyleId>
              </a:tblPr>
              <a:tblGrid>
                <a:gridCol w="870857">
                  <a:extLst>
                    <a:ext uri="{9D8B030D-6E8A-4147-A177-3AD203B41FA5}">
                      <a16:colId xmlns:a16="http://schemas.microsoft.com/office/drawing/2014/main" val="4077530708"/>
                    </a:ext>
                  </a:extLst>
                </a:gridCol>
                <a:gridCol w="870857">
                  <a:extLst>
                    <a:ext uri="{9D8B030D-6E8A-4147-A177-3AD203B41FA5}">
                      <a16:colId xmlns:a16="http://schemas.microsoft.com/office/drawing/2014/main" val="2701364748"/>
                    </a:ext>
                  </a:extLst>
                </a:gridCol>
                <a:gridCol w="870857">
                  <a:extLst>
                    <a:ext uri="{9D8B030D-6E8A-4147-A177-3AD203B41FA5}">
                      <a16:colId xmlns:a16="http://schemas.microsoft.com/office/drawing/2014/main" val="1083768718"/>
                    </a:ext>
                  </a:extLst>
                </a:gridCol>
                <a:gridCol w="870857">
                  <a:extLst>
                    <a:ext uri="{9D8B030D-6E8A-4147-A177-3AD203B41FA5}">
                      <a16:colId xmlns:a16="http://schemas.microsoft.com/office/drawing/2014/main" val="842249955"/>
                    </a:ext>
                  </a:extLst>
                </a:gridCol>
                <a:gridCol w="870857">
                  <a:extLst>
                    <a:ext uri="{9D8B030D-6E8A-4147-A177-3AD203B41FA5}">
                      <a16:colId xmlns:a16="http://schemas.microsoft.com/office/drawing/2014/main" val="2868430039"/>
                    </a:ext>
                  </a:extLst>
                </a:gridCol>
                <a:gridCol w="870857">
                  <a:extLst>
                    <a:ext uri="{9D8B030D-6E8A-4147-A177-3AD203B41FA5}">
                      <a16:colId xmlns:a16="http://schemas.microsoft.com/office/drawing/2014/main" val="2590809815"/>
                    </a:ext>
                  </a:extLst>
                </a:gridCol>
                <a:gridCol w="870857">
                  <a:extLst>
                    <a:ext uri="{9D8B030D-6E8A-4147-A177-3AD203B41FA5}">
                      <a16:colId xmlns:a16="http://schemas.microsoft.com/office/drawing/2014/main" val="2926756428"/>
                    </a:ext>
                  </a:extLst>
                </a:gridCol>
              </a:tblGrid>
              <a:tr h="241658">
                <a:tc>
                  <a:txBody>
                    <a:bodyPr/>
                    <a:lstStyle/>
                    <a:p>
                      <a:pPr algn="ctr"/>
                      <a:endParaRPr lang="en-US" dirty="0"/>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extLst>
                  <a:ext uri="{0D108BD9-81ED-4DB2-BD59-A6C34878D82A}">
                    <a16:rowId xmlns:a16="http://schemas.microsoft.com/office/drawing/2014/main" val="3437438066"/>
                  </a:ext>
                </a:extLst>
              </a:tr>
              <a:tr h="370840">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2179459"/>
                  </a:ext>
                </a:extLst>
              </a:tr>
              <a:tr h="370840">
                <a:tc>
                  <a:txBody>
                    <a:bodyPr/>
                    <a:lstStyle/>
                    <a:p>
                      <a:pPr algn="ctr"/>
                      <a:r>
                        <a:rPr lang="en-US"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625489640"/>
                  </a:ext>
                </a:extLst>
              </a:tr>
              <a:tr h="370840">
                <a:tc>
                  <a:txBody>
                    <a:bodyPr/>
                    <a:lstStyle/>
                    <a:p>
                      <a:pPr algn="ctr"/>
                      <a:r>
                        <a:rPr lang="en-US"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747376950"/>
                  </a:ext>
                </a:extLst>
              </a:tr>
              <a:tr h="370840">
                <a:tc>
                  <a:txBody>
                    <a:bodyPr/>
                    <a:lstStyle/>
                    <a:p>
                      <a:pPr algn="ctr"/>
                      <a:r>
                        <a:rPr lang="en-US"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045312702"/>
                  </a:ext>
                </a:extLst>
              </a:tr>
              <a:tr h="370840">
                <a:tc>
                  <a:txBody>
                    <a:bodyPr/>
                    <a:lstStyle/>
                    <a:p>
                      <a:pPr algn="ctr"/>
                      <a:r>
                        <a:rPr lang="en-US" dirty="0"/>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078578244"/>
                  </a:ext>
                </a:extLst>
              </a:tr>
              <a:tr h="370840">
                <a:tc>
                  <a:txBody>
                    <a:bodyPr/>
                    <a:lstStyle/>
                    <a:p>
                      <a:pPr algn="ctr"/>
                      <a:r>
                        <a:rPr lang="en-US" dirty="0"/>
                        <a: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extLst>
                  <a:ext uri="{0D108BD9-81ED-4DB2-BD59-A6C34878D82A}">
                    <a16:rowId xmlns:a16="http://schemas.microsoft.com/office/drawing/2014/main" val="2018267899"/>
                  </a:ext>
                </a:extLst>
              </a:tr>
            </a:tbl>
          </a:graphicData>
        </a:graphic>
      </p:graphicFrame>
      <p:sp>
        <p:nvSpPr>
          <p:cNvPr id="3" name="TextBox 2">
            <a:extLst>
              <a:ext uri="{FF2B5EF4-FFF2-40B4-BE49-F238E27FC236}">
                <a16:creationId xmlns:a16="http://schemas.microsoft.com/office/drawing/2014/main" id="{70D589E0-A9D0-445D-B8BB-11235AC6E4D8}"/>
              </a:ext>
            </a:extLst>
          </p:cNvPr>
          <p:cNvSpPr txBox="1"/>
          <p:nvPr/>
        </p:nvSpPr>
        <p:spPr>
          <a:xfrm>
            <a:off x="4838064" y="848799"/>
            <a:ext cx="1510350" cy="369332"/>
          </a:xfrm>
          <a:prstGeom prst="rect">
            <a:avLst/>
          </a:prstGeom>
          <a:solidFill>
            <a:schemeClr val="bg1">
              <a:lumMod val="95000"/>
            </a:schemeClr>
          </a:solidFill>
          <a:ln>
            <a:solidFill>
              <a:schemeClr val="tx1"/>
            </a:solidFill>
          </a:ln>
        </p:spPr>
        <p:txBody>
          <a:bodyPr wrap="none" rtlCol="0">
            <a:spAutoFit/>
          </a:bodyPr>
          <a:lstStyle/>
          <a:p>
            <a:r>
              <a:rPr lang="en-US" b="1" dirty="0">
                <a:solidFill>
                  <a:srgbClr val="00B0F0"/>
                </a:solidFill>
              </a:rPr>
              <a:t>Coin Flip #304</a:t>
            </a:r>
          </a:p>
        </p:txBody>
      </p:sp>
      <p:sp>
        <p:nvSpPr>
          <p:cNvPr id="12" name="TextBox 11">
            <a:extLst>
              <a:ext uri="{FF2B5EF4-FFF2-40B4-BE49-F238E27FC236}">
                <a16:creationId xmlns:a16="http://schemas.microsoft.com/office/drawing/2014/main" id="{680FDAA8-B6E9-4C95-8471-0D602243818C}"/>
              </a:ext>
            </a:extLst>
          </p:cNvPr>
          <p:cNvSpPr txBox="1"/>
          <p:nvPr/>
        </p:nvSpPr>
        <p:spPr>
          <a:xfrm>
            <a:off x="2601262" y="1754292"/>
            <a:ext cx="1523174" cy="369332"/>
          </a:xfrm>
          <a:prstGeom prst="rect">
            <a:avLst/>
          </a:prstGeom>
          <a:solidFill>
            <a:schemeClr val="bg1">
              <a:lumMod val="95000"/>
            </a:schemeClr>
          </a:solidFill>
          <a:ln>
            <a:solidFill>
              <a:schemeClr val="tx1"/>
            </a:solidFill>
          </a:ln>
        </p:spPr>
        <p:txBody>
          <a:bodyPr wrap="none" rtlCol="0">
            <a:spAutoFit/>
          </a:bodyPr>
          <a:lstStyle/>
          <a:p>
            <a:r>
              <a:rPr lang="en-US" b="1" dirty="0">
                <a:solidFill>
                  <a:srgbClr val="FF0000"/>
                </a:solidFill>
              </a:rPr>
              <a:t>Coin Flip #305</a:t>
            </a:r>
          </a:p>
        </p:txBody>
      </p:sp>
      <p:sp>
        <p:nvSpPr>
          <p:cNvPr id="13" name="TextBox 12">
            <a:extLst>
              <a:ext uri="{FF2B5EF4-FFF2-40B4-BE49-F238E27FC236}">
                <a16:creationId xmlns:a16="http://schemas.microsoft.com/office/drawing/2014/main" id="{60466B09-DCA4-4E9E-8F71-46E221A2E707}"/>
              </a:ext>
            </a:extLst>
          </p:cNvPr>
          <p:cNvSpPr txBox="1"/>
          <p:nvPr/>
        </p:nvSpPr>
        <p:spPr>
          <a:xfrm>
            <a:off x="2618040" y="3303057"/>
            <a:ext cx="1510350" cy="369332"/>
          </a:xfrm>
          <a:prstGeom prst="rect">
            <a:avLst/>
          </a:prstGeom>
          <a:solidFill>
            <a:schemeClr val="bg1">
              <a:lumMod val="95000"/>
            </a:schemeClr>
          </a:solidFill>
          <a:ln>
            <a:solidFill>
              <a:schemeClr val="tx1"/>
            </a:solidFill>
          </a:ln>
        </p:spPr>
        <p:txBody>
          <a:bodyPr wrap="none" rtlCol="0">
            <a:spAutoFit/>
          </a:bodyPr>
          <a:lstStyle/>
          <a:p>
            <a:r>
              <a:rPr lang="en-US" b="1" dirty="0">
                <a:solidFill>
                  <a:srgbClr val="00B0F0"/>
                </a:solidFill>
              </a:rPr>
              <a:t>Coin Flip #304</a:t>
            </a:r>
          </a:p>
        </p:txBody>
      </p:sp>
      <p:sp>
        <p:nvSpPr>
          <p:cNvPr id="15" name="Rectangle 14">
            <a:extLst>
              <a:ext uri="{FF2B5EF4-FFF2-40B4-BE49-F238E27FC236}">
                <a16:creationId xmlns:a16="http://schemas.microsoft.com/office/drawing/2014/main" id="{B4C3693A-8C74-4E7B-BF95-BD19DBF9C531}"/>
              </a:ext>
            </a:extLst>
          </p:cNvPr>
          <p:cNvSpPr/>
          <p:nvPr/>
        </p:nvSpPr>
        <p:spPr>
          <a:xfrm>
            <a:off x="494202" y="3934437"/>
            <a:ext cx="8305849" cy="269317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38C60438-3F43-44E5-80C6-89339EF0FB3E}"/>
              </a:ext>
            </a:extLst>
          </p:cNvPr>
          <p:cNvPicPr>
            <a:picLocks noChangeAspect="1"/>
          </p:cNvPicPr>
          <p:nvPr/>
        </p:nvPicPr>
        <p:blipFill>
          <a:blip r:embed="rId3"/>
          <a:stretch>
            <a:fillRect/>
          </a:stretch>
        </p:blipFill>
        <p:spPr>
          <a:xfrm>
            <a:off x="494202" y="1535865"/>
            <a:ext cx="1123950" cy="4476750"/>
          </a:xfrm>
          <a:prstGeom prst="rect">
            <a:avLst/>
          </a:prstGeom>
        </p:spPr>
      </p:pic>
      <p:sp>
        <p:nvSpPr>
          <p:cNvPr id="16" name="Rectangle 15">
            <a:extLst>
              <a:ext uri="{FF2B5EF4-FFF2-40B4-BE49-F238E27FC236}">
                <a16:creationId xmlns:a16="http://schemas.microsoft.com/office/drawing/2014/main" id="{2977DA01-0914-4F50-A044-2873972BC45A}"/>
              </a:ext>
            </a:extLst>
          </p:cNvPr>
          <p:cNvSpPr/>
          <p:nvPr/>
        </p:nvSpPr>
        <p:spPr>
          <a:xfrm>
            <a:off x="494202" y="4832059"/>
            <a:ext cx="1123950" cy="1180555"/>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0D9608-F875-4E69-B549-8B2539E968BB}"/>
              </a:ext>
            </a:extLst>
          </p:cNvPr>
          <p:cNvSpPr/>
          <p:nvPr/>
        </p:nvSpPr>
        <p:spPr>
          <a:xfrm>
            <a:off x="235978" y="5322135"/>
            <a:ext cx="1382174" cy="273322"/>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C700FEF-ABDA-4983-8056-FDECD8B8772E}"/>
              </a:ext>
            </a:extLst>
          </p:cNvPr>
          <p:cNvSpPr/>
          <p:nvPr/>
        </p:nvSpPr>
        <p:spPr>
          <a:xfrm>
            <a:off x="494202" y="5373069"/>
            <a:ext cx="1123950" cy="639545"/>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CE4CA68-4380-45F5-B356-DC68B837C4BF}"/>
              </a:ext>
            </a:extLst>
          </p:cNvPr>
          <p:cNvSpPr/>
          <p:nvPr/>
        </p:nvSpPr>
        <p:spPr>
          <a:xfrm>
            <a:off x="494202" y="5817141"/>
            <a:ext cx="1123950" cy="9908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1FA768B-97CE-4D43-AEF2-01A628193D26}"/>
              </a:ext>
            </a:extLst>
          </p:cNvPr>
          <p:cNvSpPr/>
          <p:nvPr/>
        </p:nvSpPr>
        <p:spPr>
          <a:xfrm>
            <a:off x="494202" y="5819130"/>
            <a:ext cx="1123950" cy="9023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420A3FD-2669-4FF2-95F6-0EE4AFCBFCD6}"/>
              </a:ext>
            </a:extLst>
          </p:cNvPr>
          <p:cNvSpPr/>
          <p:nvPr/>
        </p:nvSpPr>
        <p:spPr>
          <a:xfrm>
            <a:off x="494202" y="4475497"/>
            <a:ext cx="1123950" cy="382584"/>
          </a:xfrm>
          <a:prstGeom prst="rect">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135B4C6-8B5E-4916-86D9-138FAE201418}"/>
              </a:ext>
            </a:extLst>
          </p:cNvPr>
          <p:cNvSpPr txBox="1"/>
          <p:nvPr/>
        </p:nvSpPr>
        <p:spPr>
          <a:xfrm>
            <a:off x="4844181" y="2382726"/>
            <a:ext cx="1510350" cy="369332"/>
          </a:xfrm>
          <a:prstGeom prst="rect">
            <a:avLst/>
          </a:prstGeom>
          <a:solidFill>
            <a:schemeClr val="bg1">
              <a:lumMod val="95000"/>
            </a:schemeClr>
          </a:solidFill>
          <a:ln>
            <a:solidFill>
              <a:schemeClr val="tx1"/>
            </a:solidFill>
          </a:ln>
        </p:spPr>
        <p:txBody>
          <a:bodyPr wrap="none" rtlCol="0">
            <a:spAutoFit/>
          </a:bodyPr>
          <a:lstStyle/>
          <a:p>
            <a:r>
              <a:rPr lang="en-US" b="1" dirty="0">
                <a:solidFill>
                  <a:srgbClr val="00B0F0"/>
                </a:solidFill>
              </a:rPr>
              <a:t>Coin Flip #304</a:t>
            </a:r>
          </a:p>
        </p:txBody>
      </p:sp>
      <p:sp>
        <p:nvSpPr>
          <p:cNvPr id="26" name="Title 1">
            <a:extLst>
              <a:ext uri="{FF2B5EF4-FFF2-40B4-BE49-F238E27FC236}">
                <a16:creationId xmlns:a16="http://schemas.microsoft.com/office/drawing/2014/main" id="{97C06B85-0996-49FD-955C-893F388EDDDE}"/>
              </a:ext>
            </a:extLst>
          </p:cNvPr>
          <p:cNvSpPr>
            <a:spLocks noGrp="1"/>
          </p:cNvSpPr>
          <p:nvPr>
            <p:ph type="title"/>
          </p:nvPr>
        </p:nvSpPr>
        <p:spPr>
          <a:xfrm>
            <a:off x="409575" y="136524"/>
            <a:ext cx="7886700" cy="626387"/>
          </a:xfrm>
        </p:spPr>
        <p:txBody>
          <a:bodyPr>
            <a:normAutofit fontScale="90000"/>
          </a:bodyPr>
          <a:lstStyle/>
          <a:p>
            <a:r>
              <a:rPr lang="en-US" sz="3600" dirty="0"/>
              <a:t>(5/9) -- Conditional Probability Taught Quickly</a:t>
            </a:r>
          </a:p>
        </p:txBody>
      </p:sp>
      <p:sp>
        <p:nvSpPr>
          <p:cNvPr id="27" name="TextBox 26">
            <a:extLst>
              <a:ext uri="{FF2B5EF4-FFF2-40B4-BE49-F238E27FC236}">
                <a16:creationId xmlns:a16="http://schemas.microsoft.com/office/drawing/2014/main" id="{7D215DED-231F-4A39-959C-A381E60267FF}"/>
              </a:ext>
            </a:extLst>
          </p:cNvPr>
          <p:cNvSpPr txBox="1"/>
          <p:nvPr/>
        </p:nvSpPr>
        <p:spPr>
          <a:xfrm>
            <a:off x="6856901" y="2850910"/>
            <a:ext cx="1668342" cy="923330"/>
          </a:xfrm>
          <a:prstGeom prst="rect">
            <a:avLst/>
          </a:prstGeom>
          <a:noFill/>
        </p:spPr>
        <p:txBody>
          <a:bodyPr wrap="none" rtlCol="0">
            <a:spAutoFit/>
          </a:bodyPr>
          <a:lstStyle/>
          <a:p>
            <a:r>
              <a:rPr lang="en-US" dirty="0"/>
              <a:t>The same event</a:t>
            </a:r>
          </a:p>
          <a:p>
            <a:r>
              <a:rPr lang="en-US" dirty="0"/>
              <a:t>(#304 x #304)</a:t>
            </a:r>
          </a:p>
          <a:p>
            <a:r>
              <a:rPr lang="en-US" dirty="0"/>
              <a:t>(not realistic)!</a:t>
            </a:r>
          </a:p>
        </p:txBody>
      </p:sp>
    </p:spTree>
    <p:extLst>
      <p:ext uri="{BB962C8B-B14F-4D97-AF65-F5344CB8AC3E}">
        <p14:creationId xmlns:p14="http://schemas.microsoft.com/office/powerpoint/2010/main" val="6666191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B8B9DA4B-6EBA-42E2-919A-E635F595106C}"/>
              </a:ext>
            </a:extLst>
          </p:cNvPr>
          <p:cNvSpPr txBox="1"/>
          <p:nvPr/>
        </p:nvSpPr>
        <p:spPr>
          <a:xfrm>
            <a:off x="6856901" y="2850910"/>
            <a:ext cx="1668342" cy="923330"/>
          </a:xfrm>
          <a:prstGeom prst="rect">
            <a:avLst/>
          </a:prstGeom>
          <a:noFill/>
        </p:spPr>
        <p:txBody>
          <a:bodyPr wrap="none" rtlCol="0">
            <a:spAutoFit/>
          </a:bodyPr>
          <a:lstStyle/>
          <a:p>
            <a:r>
              <a:rPr lang="en-US" dirty="0"/>
              <a:t>The same event</a:t>
            </a:r>
          </a:p>
          <a:p>
            <a:r>
              <a:rPr lang="en-US" dirty="0"/>
              <a:t>(#304 x #304)</a:t>
            </a:r>
          </a:p>
          <a:p>
            <a:r>
              <a:rPr lang="en-US" dirty="0"/>
              <a:t>(not realistic)!</a:t>
            </a:r>
          </a:p>
        </p:txBody>
      </p:sp>
      <p:graphicFrame>
        <p:nvGraphicFramePr>
          <p:cNvPr id="17" name="Table 16">
            <a:extLst>
              <a:ext uri="{FF2B5EF4-FFF2-40B4-BE49-F238E27FC236}">
                <a16:creationId xmlns:a16="http://schemas.microsoft.com/office/drawing/2014/main" id="{E5A4F42E-9963-4F7A-9002-4F1EBC560F7B}"/>
              </a:ext>
            </a:extLst>
          </p:cNvPr>
          <p:cNvGraphicFramePr>
            <a:graphicFrameLocks noGrp="1"/>
          </p:cNvGraphicFramePr>
          <p:nvPr>
            <p:extLst/>
          </p:nvPr>
        </p:nvGraphicFramePr>
        <p:xfrm>
          <a:off x="4167190" y="1226965"/>
          <a:ext cx="2162175" cy="1112520"/>
        </p:xfrm>
        <a:graphic>
          <a:graphicData uri="http://schemas.openxmlformats.org/drawingml/2006/table">
            <a:tbl>
              <a:tblPr firstRow="1" firstCol="1">
                <a:tableStyleId>{5C22544A-7EE6-4342-B048-85BDC9FD1C3A}</a:tableStyleId>
              </a:tblPr>
              <a:tblGrid>
                <a:gridCol w="720725">
                  <a:extLst>
                    <a:ext uri="{9D8B030D-6E8A-4147-A177-3AD203B41FA5}">
                      <a16:colId xmlns:a16="http://schemas.microsoft.com/office/drawing/2014/main" val="2435459435"/>
                    </a:ext>
                  </a:extLst>
                </a:gridCol>
                <a:gridCol w="720725">
                  <a:extLst>
                    <a:ext uri="{9D8B030D-6E8A-4147-A177-3AD203B41FA5}">
                      <a16:colId xmlns:a16="http://schemas.microsoft.com/office/drawing/2014/main" val="3058956180"/>
                    </a:ext>
                  </a:extLst>
                </a:gridCol>
                <a:gridCol w="720725">
                  <a:extLst>
                    <a:ext uri="{9D8B030D-6E8A-4147-A177-3AD203B41FA5}">
                      <a16:colId xmlns:a16="http://schemas.microsoft.com/office/drawing/2014/main" val="821944575"/>
                    </a:ext>
                  </a:extLst>
                </a:gridCol>
              </a:tblGrid>
              <a:tr h="370840">
                <a:tc>
                  <a:txBody>
                    <a:bodyPr/>
                    <a:lstStyle/>
                    <a:p>
                      <a:pPr algn="ctr"/>
                      <a:endParaRPr lang="en-US" dirty="0"/>
                    </a:p>
                  </a:txBody>
                  <a:tcPr/>
                </a:tc>
                <a:tc>
                  <a:txBody>
                    <a:bodyPr/>
                    <a:lstStyle/>
                    <a:p>
                      <a:pPr algn="ctr"/>
                      <a:r>
                        <a:rPr lang="en-US" dirty="0"/>
                        <a:t>H</a:t>
                      </a:r>
                    </a:p>
                  </a:txBody>
                  <a:tcPr/>
                </a:tc>
                <a:tc>
                  <a:txBody>
                    <a:bodyPr/>
                    <a:lstStyle/>
                    <a:p>
                      <a:pPr algn="ctr"/>
                      <a:r>
                        <a:rPr lang="en-US" dirty="0"/>
                        <a:t>T</a:t>
                      </a:r>
                    </a:p>
                  </a:txBody>
                  <a:tcPr/>
                </a:tc>
                <a:extLst>
                  <a:ext uri="{0D108BD9-81ED-4DB2-BD59-A6C34878D82A}">
                    <a16:rowId xmlns:a16="http://schemas.microsoft.com/office/drawing/2014/main" val="185832142"/>
                  </a:ext>
                </a:extLst>
              </a:tr>
              <a:tr h="370840">
                <a:tc>
                  <a:txBody>
                    <a:bodyPr/>
                    <a:lstStyle/>
                    <a:p>
                      <a:pPr algn="ctr"/>
                      <a:r>
                        <a:rPr lang="en-US" dirty="0"/>
                        <a:t>H</a:t>
                      </a:r>
                    </a:p>
                  </a:txBody>
                  <a:tcPr/>
                </a:tc>
                <a:tc>
                  <a:txBody>
                    <a:bodyPr/>
                    <a:lstStyle/>
                    <a:p>
                      <a:pPr algn="ctr"/>
                      <a:r>
                        <a:rPr lang="en-US" dirty="0"/>
                        <a:t>.25</a:t>
                      </a:r>
                    </a:p>
                  </a:txBody>
                  <a:tcPr/>
                </a:tc>
                <a:tc>
                  <a:txBody>
                    <a:bodyPr/>
                    <a:lstStyle/>
                    <a:p>
                      <a:pPr algn="ctr"/>
                      <a:r>
                        <a:rPr lang="en-US" dirty="0"/>
                        <a:t>.25</a:t>
                      </a:r>
                    </a:p>
                  </a:txBody>
                  <a:tcPr/>
                </a:tc>
                <a:extLst>
                  <a:ext uri="{0D108BD9-81ED-4DB2-BD59-A6C34878D82A}">
                    <a16:rowId xmlns:a16="http://schemas.microsoft.com/office/drawing/2014/main" val="3687583649"/>
                  </a:ext>
                </a:extLst>
              </a:tr>
              <a:tr h="370840">
                <a:tc>
                  <a:txBody>
                    <a:bodyPr/>
                    <a:lstStyle/>
                    <a:p>
                      <a:pPr algn="ctr"/>
                      <a:r>
                        <a:rPr lang="en-US" dirty="0"/>
                        <a:t>T</a:t>
                      </a:r>
                    </a:p>
                  </a:txBody>
                  <a:tcPr/>
                </a:tc>
                <a:tc>
                  <a:txBody>
                    <a:bodyPr/>
                    <a:lstStyle/>
                    <a:p>
                      <a:pPr algn="ctr"/>
                      <a:r>
                        <a:rPr lang="en-US" dirty="0"/>
                        <a:t>.25</a:t>
                      </a:r>
                    </a:p>
                  </a:txBody>
                  <a:tcPr/>
                </a:tc>
                <a:tc>
                  <a:txBody>
                    <a:bodyPr/>
                    <a:lstStyle/>
                    <a:p>
                      <a:pPr algn="ctr"/>
                      <a:r>
                        <a:rPr lang="en-US" dirty="0"/>
                        <a:t>.25</a:t>
                      </a:r>
                    </a:p>
                  </a:txBody>
                  <a:tcPr/>
                </a:tc>
                <a:extLst>
                  <a:ext uri="{0D108BD9-81ED-4DB2-BD59-A6C34878D82A}">
                    <a16:rowId xmlns:a16="http://schemas.microsoft.com/office/drawing/2014/main" val="1510613009"/>
                  </a:ext>
                </a:extLst>
              </a:tr>
            </a:tbl>
          </a:graphicData>
        </a:graphic>
      </p:graphicFrame>
      <p:graphicFrame>
        <p:nvGraphicFramePr>
          <p:cNvPr id="18" name="Table 17">
            <a:extLst>
              <a:ext uri="{FF2B5EF4-FFF2-40B4-BE49-F238E27FC236}">
                <a16:creationId xmlns:a16="http://schemas.microsoft.com/office/drawing/2014/main" id="{E4DD3050-7045-4DF3-B680-FB1EBB4B0EB3}"/>
              </a:ext>
            </a:extLst>
          </p:cNvPr>
          <p:cNvGraphicFramePr>
            <a:graphicFrameLocks noGrp="1"/>
          </p:cNvGraphicFramePr>
          <p:nvPr>
            <p:extLst/>
          </p:nvPr>
        </p:nvGraphicFramePr>
        <p:xfrm>
          <a:off x="4167189" y="2766285"/>
          <a:ext cx="2162175" cy="1112520"/>
        </p:xfrm>
        <a:graphic>
          <a:graphicData uri="http://schemas.openxmlformats.org/drawingml/2006/table">
            <a:tbl>
              <a:tblPr firstRow="1" firstCol="1">
                <a:tableStyleId>{5C22544A-7EE6-4342-B048-85BDC9FD1C3A}</a:tableStyleId>
              </a:tblPr>
              <a:tblGrid>
                <a:gridCol w="720725">
                  <a:extLst>
                    <a:ext uri="{9D8B030D-6E8A-4147-A177-3AD203B41FA5}">
                      <a16:colId xmlns:a16="http://schemas.microsoft.com/office/drawing/2014/main" val="2435459435"/>
                    </a:ext>
                  </a:extLst>
                </a:gridCol>
                <a:gridCol w="720725">
                  <a:extLst>
                    <a:ext uri="{9D8B030D-6E8A-4147-A177-3AD203B41FA5}">
                      <a16:colId xmlns:a16="http://schemas.microsoft.com/office/drawing/2014/main" val="3058956180"/>
                    </a:ext>
                  </a:extLst>
                </a:gridCol>
                <a:gridCol w="720725">
                  <a:extLst>
                    <a:ext uri="{9D8B030D-6E8A-4147-A177-3AD203B41FA5}">
                      <a16:colId xmlns:a16="http://schemas.microsoft.com/office/drawing/2014/main" val="821944575"/>
                    </a:ext>
                  </a:extLst>
                </a:gridCol>
              </a:tblGrid>
              <a:tr h="370840">
                <a:tc>
                  <a:txBody>
                    <a:bodyPr/>
                    <a:lstStyle/>
                    <a:p>
                      <a:pPr algn="ctr"/>
                      <a:endParaRPr lang="en-US" dirty="0"/>
                    </a:p>
                  </a:txBody>
                  <a:tcPr/>
                </a:tc>
                <a:tc>
                  <a:txBody>
                    <a:bodyPr/>
                    <a:lstStyle/>
                    <a:p>
                      <a:pPr algn="ctr"/>
                      <a:r>
                        <a:rPr lang="en-US" dirty="0"/>
                        <a:t>H</a:t>
                      </a:r>
                    </a:p>
                  </a:txBody>
                  <a:tcPr/>
                </a:tc>
                <a:tc>
                  <a:txBody>
                    <a:bodyPr/>
                    <a:lstStyle/>
                    <a:p>
                      <a:pPr algn="ctr"/>
                      <a:r>
                        <a:rPr lang="en-US" dirty="0"/>
                        <a:t>T</a:t>
                      </a:r>
                    </a:p>
                  </a:txBody>
                  <a:tcPr/>
                </a:tc>
                <a:extLst>
                  <a:ext uri="{0D108BD9-81ED-4DB2-BD59-A6C34878D82A}">
                    <a16:rowId xmlns:a16="http://schemas.microsoft.com/office/drawing/2014/main" val="185832142"/>
                  </a:ext>
                </a:extLst>
              </a:tr>
              <a:tr h="370840">
                <a:tc>
                  <a:txBody>
                    <a:bodyPr/>
                    <a:lstStyle/>
                    <a:p>
                      <a:pPr algn="ctr"/>
                      <a:r>
                        <a:rPr lang="en-US" dirty="0"/>
                        <a:t>H</a:t>
                      </a:r>
                    </a:p>
                  </a:txBody>
                  <a:tcPr/>
                </a:tc>
                <a:tc>
                  <a:txBody>
                    <a:bodyPr/>
                    <a:lstStyle/>
                    <a:p>
                      <a:pPr algn="ctr"/>
                      <a:r>
                        <a:rPr lang="en-US" dirty="0"/>
                        <a:t>.50</a:t>
                      </a:r>
                    </a:p>
                  </a:txBody>
                  <a:tcPr/>
                </a:tc>
                <a:tc>
                  <a:txBody>
                    <a:bodyPr/>
                    <a:lstStyle/>
                    <a:p>
                      <a:pPr algn="ctr"/>
                      <a:r>
                        <a:rPr lang="en-US" dirty="0"/>
                        <a:t>0</a:t>
                      </a:r>
                    </a:p>
                  </a:txBody>
                  <a:tcPr/>
                </a:tc>
                <a:extLst>
                  <a:ext uri="{0D108BD9-81ED-4DB2-BD59-A6C34878D82A}">
                    <a16:rowId xmlns:a16="http://schemas.microsoft.com/office/drawing/2014/main" val="3687583649"/>
                  </a:ext>
                </a:extLst>
              </a:tr>
              <a:tr h="370840">
                <a:tc>
                  <a:txBody>
                    <a:bodyPr/>
                    <a:lstStyle/>
                    <a:p>
                      <a:pPr algn="ctr"/>
                      <a:r>
                        <a:rPr lang="en-US" dirty="0"/>
                        <a:t>T</a:t>
                      </a:r>
                    </a:p>
                  </a:txBody>
                  <a:tcPr/>
                </a:tc>
                <a:tc>
                  <a:txBody>
                    <a:bodyPr/>
                    <a:lstStyle/>
                    <a:p>
                      <a:pPr algn="ctr"/>
                      <a:r>
                        <a:rPr lang="en-US" dirty="0"/>
                        <a:t>0</a:t>
                      </a:r>
                    </a:p>
                  </a:txBody>
                  <a:tcPr/>
                </a:tc>
                <a:tc>
                  <a:txBody>
                    <a:bodyPr/>
                    <a:lstStyle/>
                    <a:p>
                      <a:pPr algn="ctr"/>
                      <a:r>
                        <a:rPr lang="en-US" dirty="0"/>
                        <a:t>.50</a:t>
                      </a:r>
                    </a:p>
                  </a:txBody>
                  <a:tcPr/>
                </a:tc>
                <a:extLst>
                  <a:ext uri="{0D108BD9-81ED-4DB2-BD59-A6C34878D82A}">
                    <a16:rowId xmlns:a16="http://schemas.microsoft.com/office/drawing/2014/main" val="1510613009"/>
                  </a:ext>
                </a:extLst>
              </a:tr>
            </a:tbl>
          </a:graphicData>
        </a:graphic>
      </p:graphicFrame>
      <p:sp>
        <p:nvSpPr>
          <p:cNvPr id="19" name="TextBox 18">
            <a:extLst>
              <a:ext uri="{FF2B5EF4-FFF2-40B4-BE49-F238E27FC236}">
                <a16:creationId xmlns:a16="http://schemas.microsoft.com/office/drawing/2014/main" id="{BCC719ED-0368-4F89-A366-B7F1D300011B}"/>
              </a:ext>
            </a:extLst>
          </p:cNvPr>
          <p:cNvSpPr txBox="1"/>
          <p:nvPr/>
        </p:nvSpPr>
        <p:spPr>
          <a:xfrm>
            <a:off x="6933101" y="1645127"/>
            <a:ext cx="1164806" cy="369332"/>
          </a:xfrm>
          <a:prstGeom prst="rect">
            <a:avLst/>
          </a:prstGeom>
          <a:noFill/>
        </p:spPr>
        <p:txBody>
          <a:bodyPr wrap="none" rtlCol="0">
            <a:spAutoFit/>
          </a:bodyPr>
          <a:lstStyle/>
          <a:p>
            <a:r>
              <a:rPr lang="en-US" dirty="0"/>
              <a:t>Two coins.</a:t>
            </a:r>
          </a:p>
        </p:txBody>
      </p:sp>
      <p:sp>
        <p:nvSpPr>
          <p:cNvPr id="21" name="TextBox 20">
            <a:extLst>
              <a:ext uri="{FF2B5EF4-FFF2-40B4-BE49-F238E27FC236}">
                <a16:creationId xmlns:a16="http://schemas.microsoft.com/office/drawing/2014/main" id="{40B06A1C-30E1-4C07-9CF3-E1E40FD4BF46}"/>
              </a:ext>
            </a:extLst>
          </p:cNvPr>
          <p:cNvSpPr txBox="1"/>
          <p:nvPr/>
        </p:nvSpPr>
        <p:spPr>
          <a:xfrm>
            <a:off x="4838064" y="848799"/>
            <a:ext cx="1510350" cy="369332"/>
          </a:xfrm>
          <a:prstGeom prst="rect">
            <a:avLst/>
          </a:prstGeom>
          <a:solidFill>
            <a:schemeClr val="bg1">
              <a:lumMod val="95000"/>
            </a:schemeClr>
          </a:solidFill>
          <a:ln>
            <a:solidFill>
              <a:schemeClr val="tx1"/>
            </a:solidFill>
          </a:ln>
        </p:spPr>
        <p:txBody>
          <a:bodyPr wrap="none" rtlCol="0">
            <a:spAutoFit/>
          </a:bodyPr>
          <a:lstStyle/>
          <a:p>
            <a:r>
              <a:rPr lang="en-US" b="1" dirty="0">
                <a:solidFill>
                  <a:srgbClr val="00B0F0"/>
                </a:solidFill>
              </a:rPr>
              <a:t>Coin Flip #304</a:t>
            </a:r>
          </a:p>
        </p:txBody>
      </p:sp>
      <p:sp>
        <p:nvSpPr>
          <p:cNvPr id="22" name="TextBox 21">
            <a:extLst>
              <a:ext uri="{FF2B5EF4-FFF2-40B4-BE49-F238E27FC236}">
                <a16:creationId xmlns:a16="http://schemas.microsoft.com/office/drawing/2014/main" id="{FC14AB7A-A733-48C8-9812-D9A213E14A43}"/>
              </a:ext>
            </a:extLst>
          </p:cNvPr>
          <p:cNvSpPr txBox="1"/>
          <p:nvPr/>
        </p:nvSpPr>
        <p:spPr>
          <a:xfrm>
            <a:off x="2601262" y="1754292"/>
            <a:ext cx="1523174" cy="369332"/>
          </a:xfrm>
          <a:prstGeom prst="rect">
            <a:avLst/>
          </a:prstGeom>
          <a:solidFill>
            <a:schemeClr val="bg1">
              <a:lumMod val="95000"/>
            </a:schemeClr>
          </a:solidFill>
          <a:ln>
            <a:solidFill>
              <a:schemeClr val="tx1"/>
            </a:solidFill>
          </a:ln>
        </p:spPr>
        <p:txBody>
          <a:bodyPr wrap="none" rtlCol="0">
            <a:spAutoFit/>
          </a:bodyPr>
          <a:lstStyle/>
          <a:p>
            <a:r>
              <a:rPr lang="en-US" b="1" dirty="0">
                <a:solidFill>
                  <a:srgbClr val="FF0000"/>
                </a:solidFill>
              </a:rPr>
              <a:t>Coin Flip #305</a:t>
            </a:r>
          </a:p>
        </p:txBody>
      </p:sp>
      <p:sp>
        <p:nvSpPr>
          <p:cNvPr id="23" name="TextBox 22">
            <a:extLst>
              <a:ext uri="{FF2B5EF4-FFF2-40B4-BE49-F238E27FC236}">
                <a16:creationId xmlns:a16="http://schemas.microsoft.com/office/drawing/2014/main" id="{28458C2F-DBFF-48F0-A68F-630AD122F69D}"/>
              </a:ext>
            </a:extLst>
          </p:cNvPr>
          <p:cNvSpPr txBox="1"/>
          <p:nvPr/>
        </p:nvSpPr>
        <p:spPr>
          <a:xfrm>
            <a:off x="2618040" y="3303057"/>
            <a:ext cx="1510350" cy="369332"/>
          </a:xfrm>
          <a:prstGeom prst="rect">
            <a:avLst/>
          </a:prstGeom>
          <a:solidFill>
            <a:schemeClr val="bg1">
              <a:lumMod val="95000"/>
            </a:schemeClr>
          </a:solidFill>
          <a:ln>
            <a:solidFill>
              <a:schemeClr val="tx1"/>
            </a:solidFill>
          </a:ln>
        </p:spPr>
        <p:txBody>
          <a:bodyPr wrap="none" rtlCol="0">
            <a:spAutoFit/>
          </a:bodyPr>
          <a:lstStyle/>
          <a:p>
            <a:r>
              <a:rPr lang="en-US" b="1" dirty="0">
                <a:solidFill>
                  <a:srgbClr val="00B0F0"/>
                </a:solidFill>
              </a:rPr>
              <a:t>Coin Flip #304</a:t>
            </a:r>
          </a:p>
        </p:txBody>
      </p:sp>
      <p:sp>
        <p:nvSpPr>
          <p:cNvPr id="24" name="TextBox 23">
            <a:extLst>
              <a:ext uri="{FF2B5EF4-FFF2-40B4-BE49-F238E27FC236}">
                <a16:creationId xmlns:a16="http://schemas.microsoft.com/office/drawing/2014/main" id="{57403D6F-5778-4E4D-8A45-3905FB13218F}"/>
              </a:ext>
            </a:extLst>
          </p:cNvPr>
          <p:cNvSpPr txBox="1"/>
          <p:nvPr/>
        </p:nvSpPr>
        <p:spPr>
          <a:xfrm>
            <a:off x="4844181" y="2382726"/>
            <a:ext cx="1510350" cy="369332"/>
          </a:xfrm>
          <a:prstGeom prst="rect">
            <a:avLst/>
          </a:prstGeom>
          <a:solidFill>
            <a:schemeClr val="bg1">
              <a:lumMod val="95000"/>
            </a:schemeClr>
          </a:solidFill>
          <a:ln>
            <a:solidFill>
              <a:schemeClr val="tx1"/>
            </a:solidFill>
          </a:ln>
        </p:spPr>
        <p:txBody>
          <a:bodyPr wrap="none" rtlCol="0">
            <a:spAutoFit/>
          </a:bodyPr>
          <a:lstStyle/>
          <a:p>
            <a:r>
              <a:rPr lang="en-US" b="1" dirty="0">
                <a:solidFill>
                  <a:srgbClr val="00B0F0"/>
                </a:solidFill>
              </a:rPr>
              <a:t>Coin Flip #304</a:t>
            </a:r>
          </a:p>
        </p:txBody>
      </p:sp>
      <p:sp>
        <p:nvSpPr>
          <p:cNvPr id="4" name="Footer Placeholder 3">
            <a:extLst>
              <a:ext uri="{FF2B5EF4-FFF2-40B4-BE49-F238E27FC236}">
                <a16:creationId xmlns:a16="http://schemas.microsoft.com/office/drawing/2014/main" id="{92A18F32-0F7F-489E-B4B3-FEE02397A21F}"/>
              </a:ext>
            </a:extLst>
          </p:cNvPr>
          <p:cNvSpPr>
            <a:spLocks noGrp="1"/>
          </p:cNvSpPr>
          <p:nvPr>
            <p:ph type="ftr" sz="quarter" idx="11"/>
          </p:nvPr>
        </p:nvSpPr>
        <p:spPr/>
        <p:txBody>
          <a:bodyPr/>
          <a:lstStyle/>
          <a:p>
            <a:r>
              <a:rPr lang="en-US"/>
              <a:t>Bitcoin Hivemind</a:t>
            </a:r>
          </a:p>
        </p:txBody>
      </p:sp>
      <p:sp>
        <p:nvSpPr>
          <p:cNvPr id="5" name="Slide Number Placeholder 4">
            <a:extLst>
              <a:ext uri="{FF2B5EF4-FFF2-40B4-BE49-F238E27FC236}">
                <a16:creationId xmlns:a16="http://schemas.microsoft.com/office/drawing/2014/main" id="{55A54A75-F59E-4938-8D1A-39C30FF6EE26}"/>
              </a:ext>
            </a:extLst>
          </p:cNvPr>
          <p:cNvSpPr>
            <a:spLocks noGrp="1"/>
          </p:cNvSpPr>
          <p:nvPr>
            <p:ph type="sldNum" sz="quarter" idx="12"/>
          </p:nvPr>
        </p:nvSpPr>
        <p:spPr/>
        <p:txBody>
          <a:bodyPr/>
          <a:lstStyle/>
          <a:p>
            <a:fld id="{1A10F235-9555-41B0-B8E9-2A55BD748559}" type="slidenum">
              <a:rPr lang="en-US" smtClean="0"/>
              <a:t>42</a:t>
            </a:fld>
            <a:endParaRPr lang="en-US"/>
          </a:p>
        </p:txBody>
      </p:sp>
      <p:sp>
        <p:nvSpPr>
          <p:cNvPr id="25" name="Rectangle 24">
            <a:extLst>
              <a:ext uri="{FF2B5EF4-FFF2-40B4-BE49-F238E27FC236}">
                <a16:creationId xmlns:a16="http://schemas.microsoft.com/office/drawing/2014/main" id="{7C89F42B-6D50-4717-BB34-3DAA72456C6E}"/>
              </a:ext>
            </a:extLst>
          </p:cNvPr>
          <p:cNvSpPr/>
          <p:nvPr/>
        </p:nvSpPr>
        <p:spPr>
          <a:xfrm>
            <a:off x="847725" y="761589"/>
            <a:ext cx="8305849" cy="315396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2AB788D-34CF-41FB-B0F7-C4EEA4464E8C}"/>
              </a:ext>
            </a:extLst>
          </p:cNvPr>
          <p:cNvSpPr txBox="1"/>
          <p:nvPr/>
        </p:nvSpPr>
        <p:spPr>
          <a:xfrm>
            <a:off x="6933101" y="5009050"/>
            <a:ext cx="2037481" cy="646331"/>
          </a:xfrm>
          <a:prstGeom prst="rect">
            <a:avLst/>
          </a:prstGeom>
          <a:noFill/>
        </p:spPr>
        <p:txBody>
          <a:bodyPr wrap="none" rtlCol="0">
            <a:spAutoFit/>
          </a:bodyPr>
          <a:lstStyle/>
          <a:p>
            <a:r>
              <a:rPr lang="en-US" dirty="0"/>
              <a:t>The same dice roll</a:t>
            </a:r>
          </a:p>
          <a:p>
            <a:r>
              <a:rPr lang="en-US" dirty="0"/>
              <a:t>(again, unrealistic!).</a:t>
            </a:r>
          </a:p>
        </p:txBody>
      </p:sp>
      <p:graphicFrame>
        <p:nvGraphicFramePr>
          <p:cNvPr id="11" name="Table 10">
            <a:extLst>
              <a:ext uri="{FF2B5EF4-FFF2-40B4-BE49-F238E27FC236}">
                <a16:creationId xmlns:a16="http://schemas.microsoft.com/office/drawing/2014/main" id="{0AAB511F-30AB-4A44-98A2-67FB79A4E355}"/>
              </a:ext>
            </a:extLst>
          </p:cNvPr>
          <p:cNvGraphicFramePr>
            <a:graphicFrameLocks noGrp="1"/>
          </p:cNvGraphicFramePr>
          <p:nvPr>
            <p:extLst/>
          </p:nvPr>
        </p:nvGraphicFramePr>
        <p:xfrm>
          <a:off x="665652" y="4036816"/>
          <a:ext cx="6095999" cy="2590800"/>
        </p:xfrm>
        <a:graphic>
          <a:graphicData uri="http://schemas.openxmlformats.org/drawingml/2006/table">
            <a:tbl>
              <a:tblPr firstRow="1" firstCol="1">
                <a:tableStyleId>{5C22544A-7EE6-4342-B048-85BDC9FD1C3A}</a:tableStyleId>
              </a:tblPr>
              <a:tblGrid>
                <a:gridCol w="870857">
                  <a:extLst>
                    <a:ext uri="{9D8B030D-6E8A-4147-A177-3AD203B41FA5}">
                      <a16:colId xmlns:a16="http://schemas.microsoft.com/office/drawing/2014/main" val="4077530708"/>
                    </a:ext>
                  </a:extLst>
                </a:gridCol>
                <a:gridCol w="870857">
                  <a:extLst>
                    <a:ext uri="{9D8B030D-6E8A-4147-A177-3AD203B41FA5}">
                      <a16:colId xmlns:a16="http://schemas.microsoft.com/office/drawing/2014/main" val="2701364748"/>
                    </a:ext>
                  </a:extLst>
                </a:gridCol>
                <a:gridCol w="870857">
                  <a:extLst>
                    <a:ext uri="{9D8B030D-6E8A-4147-A177-3AD203B41FA5}">
                      <a16:colId xmlns:a16="http://schemas.microsoft.com/office/drawing/2014/main" val="1083768718"/>
                    </a:ext>
                  </a:extLst>
                </a:gridCol>
                <a:gridCol w="870857">
                  <a:extLst>
                    <a:ext uri="{9D8B030D-6E8A-4147-A177-3AD203B41FA5}">
                      <a16:colId xmlns:a16="http://schemas.microsoft.com/office/drawing/2014/main" val="842249955"/>
                    </a:ext>
                  </a:extLst>
                </a:gridCol>
                <a:gridCol w="870857">
                  <a:extLst>
                    <a:ext uri="{9D8B030D-6E8A-4147-A177-3AD203B41FA5}">
                      <a16:colId xmlns:a16="http://schemas.microsoft.com/office/drawing/2014/main" val="2868430039"/>
                    </a:ext>
                  </a:extLst>
                </a:gridCol>
                <a:gridCol w="870857">
                  <a:extLst>
                    <a:ext uri="{9D8B030D-6E8A-4147-A177-3AD203B41FA5}">
                      <a16:colId xmlns:a16="http://schemas.microsoft.com/office/drawing/2014/main" val="2590809815"/>
                    </a:ext>
                  </a:extLst>
                </a:gridCol>
                <a:gridCol w="870857">
                  <a:extLst>
                    <a:ext uri="{9D8B030D-6E8A-4147-A177-3AD203B41FA5}">
                      <a16:colId xmlns:a16="http://schemas.microsoft.com/office/drawing/2014/main" val="2926756428"/>
                    </a:ext>
                  </a:extLst>
                </a:gridCol>
              </a:tblGrid>
              <a:tr h="241658">
                <a:tc>
                  <a:txBody>
                    <a:bodyPr/>
                    <a:lstStyle/>
                    <a:p>
                      <a:pPr algn="ctr"/>
                      <a:endParaRPr lang="en-US" dirty="0"/>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extLst>
                  <a:ext uri="{0D108BD9-81ED-4DB2-BD59-A6C34878D82A}">
                    <a16:rowId xmlns:a16="http://schemas.microsoft.com/office/drawing/2014/main" val="3437438066"/>
                  </a:ext>
                </a:extLst>
              </a:tr>
              <a:tr h="370840">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2179459"/>
                  </a:ext>
                </a:extLst>
              </a:tr>
              <a:tr h="370840">
                <a:tc>
                  <a:txBody>
                    <a:bodyPr/>
                    <a:lstStyle/>
                    <a:p>
                      <a:pPr algn="ctr"/>
                      <a:r>
                        <a:rPr lang="en-US"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625489640"/>
                  </a:ext>
                </a:extLst>
              </a:tr>
              <a:tr h="370840">
                <a:tc>
                  <a:txBody>
                    <a:bodyPr/>
                    <a:lstStyle/>
                    <a:p>
                      <a:pPr algn="ctr"/>
                      <a:r>
                        <a:rPr lang="en-US"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747376950"/>
                  </a:ext>
                </a:extLst>
              </a:tr>
              <a:tr h="370840">
                <a:tc>
                  <a:txBody>
                    <a:bodyPr/>
                    <a:lstStyle/>
                    <a:p>
                      <a:pPr algn="ctr"/>
                      <a:r>
                        <a:rPr lang="en-US"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045312702"/>
                  </a:ext>
                </a:extLst>
              </a:tr>
              <a:tr h="370840">
                <a:tc>
                  <a:txBody>
                    <a:bodyPr/>
                    <a:lstStyle/>
                    <a:p>
                      <a:pPr algn="ctr"/>
                      <a:r>
                        <a:rPr lang="en-US" dirty="0"/>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078578244"/>
                  </a:ext>
                </a:extLst>
              </a:tr>
              <a:tr h="370840">
                <a:tc>
                  <a:txBody>
                    <a:bodyPr/>
                    <a:lstStyle/>
                    <a:p>
                      <a:pPr algn="ctr"/>
                      <a:r>
                        <a:rPr lang="en-US" dirty="0"/>
                        <a: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a:txBody>
                  <a:tcPr/>
                </a:tc>
                <a:extLst>
                  <a:ext uri="{0D108BD9-81ED-4DB2-BD59-A6C34878D82A}">
                    <a16:rowId xmlns:a16="http://schemas.microsoft.com/office/drawing/2014/main" val="2018267899"/>
                  </a:ext>
                </a:extLst>
              </a:tr>
            </a:tbl>
          </a:graphicData>
        </a:graphic>
      </p:graphicFrame>
      <p:sp>
        <p:nvSpPr>
          <p:cNvPr id="14" name="TextBox 13">
            <a:extLst>
              <a:ext uri="{FF2B5EF4-FFF2-40B4-BE49-F238E27FC236}">
                <a16:creationId xmlns:a16="http://schemas.microsoft.com/office/drawing/2014/main" id="{B7C6E354-3890-4871-A9F0-6DB0AD31E454}"/>
              </a:ext>
            </a:extLst>
          </p:cNvPr>
          <p:cNvSpPr txBox="1"/>
          <p:nvPr/>
        </p:nvSpPr>
        <p:spPr>
          <a:xfrm>
            <a:off x="2937311" y="3709137"/>
            <a:ext cx="1648978" cy="369332"/>
          </a:xfrm>
          <a:prstGeom prst="rect">
            <a:avLst/>
          </a:prstGeom>
          <a:solidFill>
            <a:schemeClr val="bg1">
              <a:lumMod val="95000"/>
            </a:schemeClr>
          </a:solidFill>
          <a:ln>
            <a:solidFill>
              <a:schemeClr val="tx1"/>
            </a:solidFill>
          </a:ln>
        </p:spPr>
        <p:txBody>
          <a:bodyPr wrap="none" rtlCol="0">
            <a:spAutoFit/>
          </a:bodyPr>
          <a:lstStyle/>
          <a:p>
            <a:r>
              <a:rPr lang="en-US" b="1" dirty="0">
                <a:solidFill>
                  <a:schemeClr val="accent6">
                    <a:lumMod val="75000"/>
                  </a:schemeClr>
                </a:solidFill>
              </a:rPr>
              <a:t>Dice Roll #4011</a:t>
            </a:r>
          </a:p>
        </p:txBody>
      </p:sp>
      <p:sp>
        <p:nvSpPr>
          <p:cNvPr id="15" name="TextBox 14">
            <a:extLst>
              <a:ext uri="{FF2B5EF4-FFF2-40B4-BE49-F238E27FC236}">
                <a16:creationId xmlns:a16="http://schemas.microsoft.com/office/drawing/2014/main" id="{501F1F25-0B7E-4378-AC68-82B3A62C7EC4}"/>
              </a:ext>
            </a:extLst>
          </p:cNvPr>
          <p:cNvSpPr txBox="1"/>
          <p:nvPr/>
        </p:nvSpPr>
        <p:spPr>
          <a:xfrm rot="16200000">
            <a:off x="-244562" y="5212873"/>
            <a:ext cx="1648978" cy="369332"/>
          </a:xfrm>
          <a:prstGeom prst="rect">
            <a:avLst/>
          </a:prstGeom>
          <a:solidFill>
            <a:schemeClr val="bg1">
              <a:lumMod val="95000"/>
            </a:schemeClr>
          </a:solidFill>
          <a:ln>
            <a:solidFill>
              <a:schemeClr val="tx1"/>
            </a:solidFill>
          </a:ln>
        </p:spPr>
        <p:txBody>
          <a:bodyPr wrap="none" rtlCol="0">
            <a:spAutoFit/>
          </a:bodyPr>
          <a:lstStyle/>
          <a:p>
            <a:r>
              <a:rPr lang="en-US" b="1" dirty="0">
                <a:solidFill>
                  <a:schemeClr val="accent6">
                    <a:lumMod val="75000"/>
                  </a:schemeClr>
                </a:solidFill>
              </a:rPr>
              <a:t>Dice Roll #4011</a:t>
            </a:r>
          </a:p>
        </p:txBody>
      </p:sp>
      <p:sp>
        <p:nvSpPr>
          <p:cNvPr id="27" name="Title 1">
            <a:extLst>
              <a:ext uri="{FF2B5EF4-FFF2-40B4-BE49-F238E27FC236}">
                <a16:creationId xmlns:a16="http://schemas.microsoft.com/office/drawing/2014/main" id="{449E8E0B-B420-4E96-B815-241BD88DE61B}"/>
              </a:ext>
            </a:extLst>
          </p:cNvPr>
          <p:cNvSpPr>
            <a:spLocks noGrp="1"/>
          </p:cNvSpPr>
          <p:nvPr>
            <p:ph type="title"/>
          </p:nvPr>
        </p:nvSpPr>
        <p:spPr>
          <a:xfrm>
            <a:off x="409575" y="136524"/>
            <a:ext cx="7886700" cy="626387"/>
          </a:xfrm>
        </p:spPr>
        <p:txBody>
          <a:bodyPr>
            <a:normAutofit fontScale="90000"/>
          </a:bodyPr>
          <a:lstStyle/>
          <a:p>
            <a:r>
              <a:rPr lang="en-US" sz="3600" dirty="0"/>
              <a:t>(6/8) -- Conditional Probability Taught Quickly</a:t>
            </a:r>
          </a:p>
        </p:txBody>
      </p:sp>
    </p:spTree>
    <p:extLst>
      <p:ext uri="{BB962C8B-B14F-4D97-AF65-F5344CB8AC3E}">
        <p14:creationId xmlns:p14="http://schemas.microsoft.com/office/powerpoint/2010/main" val="3980988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B8B9DA4B-6EBA-42E2-919A-E635F595106C}"/>
              </a:ext>
            </a:extLst>
          </p:cNvPr>
          <p:cNvSpPr txBox="1"/>
          <p:nvPr/>
        </p:nvSpPr>
        <p:spPr>
          <a:xfrm>
            <a:off x="6856901" y="2850910"/>
            <a:ext cx="1668342" cy="923330"/>
          </a:xfrm>
          <a:prstGeom prst="rect">
            <a:avLst/>
          </a:prstGeom>
          <a:noFill/>
        </p:spPr>
        <p:txBody>
          <a:bodyPr wrap="none" rtlCol="0">
            <a:spAutoFit/>
          </a:bodyPr>
          <a:lstStyle/>
          <a:p>
            <a:r>
              <a:rPr lang="en-US" dirty="0"/>
              <a:t>The same event</a:t>
            </a:r>
          </a:p>
          <a:p>
            <a:r>
              <a:rPr lang="en-US" dirty="0"/>
              <a:t>(#304 x #304)</a:t>
            </a:r>
          </a:p>
          <a:p>
            <a:r>
              <a:rPr lang="en-US" dirty="0"/>
              <a:t>(not realistic)!</a:t>
            </a:r>
          </a:p>
        </p:txBody>
      </p:sp>
      <p:graphicFrame>
        <p:nvGraphicFramePr>
          <p:cNvPr id="17" name="Table 16">
            <a:extLst>
              <a:ext uri="{FF2B5EF4-FFF2-40B4-BE49-F238E27FC236}">
                <a16:creationId xmlns:a16="http://schemas.microsoft.com/office/drawing/2014/main" id="{E5A4F42E-9963-4F7A-9002-4F1EBC560F7B}"/>
              </a:ext>
            </a:extLst>
          </p:cNvPr>
          <p:cNvGraphicFramePr>
            <a:graphicFrameLocks noGrp="1"/>
          </p:cNvGraphicFramePr>
          <p:nvPr>
            <p:extLst/>
          </p:nvPr>
        </p:nvGraphicFramePr>
        <p:xfrm>
          <a:off x="4167190" y="1226965"/>
          <a:ext cx="2162175" cy="1112520"/>
        </p:xfrm>
        <a:graphic>
          <a:graphicData uri="http://schemas.openxmlformats.org/drawingml/2006/table">
            <a:tbl>
              <a:tblPr firstRow="1" firstCol="1">
                <a:tableStyleId>{5C22544A-7EE6-4342-B048-85BDC9FD1C3A}</a:tableStyleId>
              </a:tblPr>
              <a:tblGrid>
                <a:gridCol w="720725">
                  <a:extLst>
                    <a:ext uri="{9D8B030D-6E8A-4147-A177-3AD203B41FA5}">
                      <a16:colId xmlns:a16="http://schemas.microsoft.com/office/drawing/2014/main" val="2435459435"/>
                    </a:ext>
                  </a:extLst>
                </a:gridCol>
                <a:gridCol w="720725">
                  <a:extLst>
                    <a:ext uri="{9D8B030D-6E8A-4147-A177-3AD203B41FA5}">
                      <a16:colId xmlns:a16="http://schemas.microsoft.com/office/drawing/2014/main" val="3058956180"/>
                    </a:ext>
                  </a:extLst>
                </a:gridCol>
                <a:gridCol w="720725">
                  <a:extLst>
                    <a:ext uri="{9D8B030D-6E8A-4147-A177-3AD203B41FA5}">
                      <a16:colId xmlns:a16="http://schemas.microsoft.com/office/drawing/2014/main" val="821944575"/>
                    </a:ext>
                  </a:extLst>
                </a:gridCol>
              </a:tblGrid>
              <a:tr h="370840">
                <a:tc>
                  <a:txBody>
                    <a:bodyPr/>
                    <a:lstStyle/>
                    <a:p>
                      <a:pPr algn="ctr"/>
                      <a:endParaRPr lang="en-US" dirty="0"/>
                    </a:p>
                  </a:txBody>
                  <a:tcPr/>
                </a:tc>
                <a:tc>
                  <a:txBody>
                    <a:bodyPr/>
                    <a:lstStyle/>
                    <a:p>
                      <a:pPr algn="ctr"/>
                      <a:r>
                        <a:rPr lang="en-US" dirty="0"/>
                        <a:t>H</a:t>
                      </a:r>
                    </a:p>
                  </a:txBody>
                  <a:tcPr/>
                </a:tc>
                <a:tc>
                  <a:txBody>
                    <a:bodyPr/>
                    <a:lstStyle/>
                    <a:p>
                      <a:pPr algn="ctr"/>
                      <a:r>
                        <a:rPr lang="en-US" dirty="0"/>
                        <a:t>T</a:t>
                      </a:r>
                    </a:p>
                  </a:txBody>
                  <a:tcPr/>
                </a:tc>
                <a:extLst>
                  <a:ext uri="{0D108BD9-81ED-4DB2-BD59-A6C34878D82A}">
                    <a16:rowId xmlns:a16="http://schemas.microsoft.com/office/drawing/2014/main" val="185832142"/>
                  </a:ext>
                </a:extLst>
              </a:tr>
              <a:tr h="370840">
                <a:tc>
                  <a:txBody>
                    <a:bodyPr/>
                    <a:lstStyle/>
                    <a:p>
                      <a:pPr algn="ctr"/>
                      <a:r>
                        <a:rPr lang="en-US" dirty="0"/>
                        <a:t>H</a:t>
                      </a:r>
                    </a:p>
                  </a:txBody>
                  <a:tcPr/>
                </a:tc>
                <a:tc>
                  <a:txBody>
                    <a:bodyPr/>
                    <a:lstStyle/>
                    <a:p>
                      <a:pPr algn="ctr"/>
                      <a:r>
                        <a:rPr lang="en-US" dirty="0"/>
                        <a:t>.25</a:t>
                      </a:r>
                    </a:p>
                  </a:txBody>
                  <a:tcPr/>
                </a:tc>
                <a:tc>
                  <a:txBody>
                    <a:bodyPr/>
                    <a:lstStyle/>
                    <a:p>
                      <a:pPr algn="ctr"/>
                      <a:r>
                        <a:rPr lang="en-US" dirty="0"/>
                        <a:t>.25</a:t>
                      </a:r>
                    </a:p>
                  </a:txBody>
                  <a:tcPr/>
                </a:tc>
                <a:extLst>
                  <a:ext uri="{0D108BD9-81ED-4DB2-BD59-A6C34878D82A}">
                    <a16:rowId xmlns:a16="http://schemas.microsoft.com/office/drawing/2014/main" val="3687583649"/>
                  </a:ext>
                </a:extLst>
              </a:tr>
              <a:tr h="370840">
                <a:tc>
                  <a:txBody>
                    <a:bodyPr/>
                    <a:lstStyle/>
                    <a:p>
                      <a:pPr algn="ctr"/>
                      <a:r>
                        <a:rPr lang="en-US" dirty="0"/>
                        <a:t>T</a:t>
                      </a:r>
                    </a:p>
                  </a:txBody>
                  <a:tcPr/>
                </a:tc>
                <a:tc>
                  <a:txBody>
                    <a:bodyPr/>
                    <a:lstStyle/>
                    <a:p>
                      <a:pPr algn="ctr"/>
                      <a:r>
                        <a:rPr lang="en-US" dirty="0"/>
                        <a:t>.25</a:t>
                      </a:r>
                    </a:p>
                  </a:txBody>
                  <a:tcPr/>
                </a:tc>
                <a:tc>
                  <a:txBody>
                    <a:bodyPr/>
                    <a:lstStyle/>
                    <a:p>
                      <a:pPr algn="ctr"/>
                      <a:r>
                        <a:rPr lang="en-US" dirty="0"/>
                        <a:t>.25</a:t>
                      </a:r>
                    </a:p>
                  </a:txBody>
                  <a:tcPr/>
                </a:tc>
                <a:extLst>
                  <a:ext uri="{0D108BD9-81ED-4DB2-BD59-A6C34878D82A}">
                    <a16:rowId xmlns:a16="http://schemas.microsoft.com/office/drawing/2014/main" val="1510613009"/>
                  </a:ext>
                </a:extLst>
              </a:tr>
            </a:tbl>
          </a:graphicData>
        </a:graphic>
      </p:graphicFrame>
      <p:graphicFrame>
        <p:nvGraphicFramePr>
          <p:cNvPr id="18" name="Table 17">
            <a:extLst>
              <a:ext uri="{FF2B5EF4-FFF2-40B4-BE49-F238E27FC236}">
                <a16:creationId xmlns:a16="http://schemas.microsoft.com/office/drawing/2014/main" id="{E4DD3050-7045-4DF3-B680-FB1EBB4B0EB3}"/>
              </a:ext>
            </a:extLst>
          </p:cNvPr>
          <p:cNvGraphicFramePr>
            <a:graphicFrameLocks noGrp="1"/>
          </p:cNvGraphicFramePr>
          <p:nvPr>
            <p:extLst/>
          </p:nvPr>
        </p:nvGraphicFramePr>
        <p:xfrm>
          <a:off x="4167189" y="2766285"/>
          <a:ext cx="2162175" cy="1112520"/>
        </p:xfrm>
        <a:graphic>
          <a:graphicData uri="http://schemas.openxmlformats.org/drawingml/2006/table">
            <a:tbl>
              <a:tblPr firstRow="1" firstCol="1">
                <a:tableStyleId>{5C22544A-7EE6-4342-B048-85BDC9FD1C3A}</a:tableStyleId>
              </a:tblPr>
              <a:tblGrid>
                <a:gridCol w="720725">
                  <a:extLst>
                    <a:ext uri="{9D8B030D-6E8A-4147-A177-3AD203B41FA5}">
                      <a16:colId xmlns:a16="http://schemas.microsoft.com/office/drawing/2014/main" val="2435459435"/>
                    </a:ext>
                  </a:extLst>
                </a:gridCol>
                <a:gridCol w="720725">
                  <a:extLst>
                    <a:ext uri="{9D8B030D-6E8A-4147-A177-3AD203B41FA5}">
                      <a16:colId xmlns:a16="http://schemas.microsoft.com/office/drawing/2014/main" val="3058956180"/>
                    </a:ext>
                  </a:extLst>
                </a:gridCol>
                <a:gridCol w="720725">
                  <a:extLst>
                    <a:ext uri="{9D8B030D-6E8A-4147-A177-3AD203B41FA5}">
                      <a16:colId xmlns:a16="http://schemas.microsoft.com/office/drawing/2014/main" val="821944575"/>
                    </a:ext>
                  </a:extLst>
                </a:gridCol>
              </a:tblGrid>
              <a:tr h="370840">
                <a:tc>
                  <a:txBody>
                    <a:bodyPr/>
                    <a:lstStyle/>
                    <a:p>
                      <a:pPr algn="ctr"/>
                      <a:endParaRPr lang="en-US" dirty="0"/>
                    </a:p>
                  </a:txBody>
                  <a:tcPr/>
                </a:tc>
                <a:tc>
                  <a:txBody>
                    <a:bodyPr/>
                    <a:lstStyle/>
                    <a:p>
                      <a:pPr algn="ctr"/>
                      <a:r>
                        <a:rPr lang="en-US" dirty="0"/>
                        <a:t>H</a:t>
                      </a:r>
                    </a:p>
                  </a:txBody>
                  <a:tcPr/>
                </a:tc>
                <a:tc>
                  <a:txBody>
                    <a:bodyPr/>
                    <a:lstStyle/>
                    <a:p>
                      <a:pPr algn="ctr"/>
                      <a:r>
                        <a:rPr lang="en-US" dirty="0"/>
                        <a:t>T</a:t>
                      </a:r>
                    </a:p>
                  </a:txBody>
                  <a:tcPr/>
                </a:tc>
                <a:extLst>
                  <a:ext uri="{0D108BD9-81ED-4DB2-BD59-A6C34878D82A}">
                    <a16:rowId xmlns:a16="http://schemas.microsoft.com/office/drawing/2014/main" val="185832142"/>
                  </a:ext>
                </a:extLst>
              </a:tr>
              <a:tr h="370840">
                <a:tc>
                  <a:txBody>
                    <a:bodyPr/>
                    <a:lstStyle/>
                    <a:p>
                      <a:pPr algn="ctr"/>
                      <a:r>
                        <a:rPr lang="en-US" dirty="0"/>
                        <a:t>H</a:t>
                      </a:r>
                    </a:p>
                  </a:txBody>
                  <a:tcPr/>
                </a:tc>
                <a:tc>
                  <a:txBody>
                    <a:bodyPr/>
                    <a:lstStyle/>
                    <a:p>
                      <a:pPr algn="ctr"/>
                      <a:r>
                        <a:rPr lang="en-US" dirty="0"/>
                        <a:t>.50</a:t>
                      </a:r>
                    </a:p>
                  </a:txBody>
                  <a:tcPr/>
                </a:tc>
                <a:tc>
                  <a:txBody>
                    <a:bodyPr/>
                    <a:lstStyle/>
                    <a:p>
                      <a:pPr algn="ctr"/>
                      <a:r>
                        <a:rPr lang="en-US" dirty="0"/>
                        <a:t>0</a:t>
                      </a:r>
                    </a:p>
                  </a:txBody>
                  <a:tcPr/>
                </a:tc>
                <a:extLst>
                  <a:ext uri="{0D108BD9-81ED-4DB2-BD59-A6C34878D82A}">
                    <a16:rowId xmlns:a16="http://schemas.microsoft.com/office/drawing/2014/main" val="3687583649"/>
                  </a:ext>
                </a:extLst>
              </a:tr>
              <a:tr h="370840">
                <a:tc>
                  <a:txBody>
                    <a:bodyPr/>
                    <a:lstStyle/>
                    <a:p>
                      <a:pPr algn="ctr"/>
                      <a:r>
                        <a:rPr lang="en-US" dirty="0"/>
                        <a:t>T</a:t>
                      </a:r>
                    </a:p>
                  </a:txBody>
                  <a:tcPr/>
                </a:tc>
                <a:tc>
                  <a:txBody>
                    <a:bodyPr/>
                    <a:lstStyle/>
                    <a:p>
                      <a:pPr algn="ctr"/>
                      <a:r>
                        <a:rPr lang="en-US" dirty="0"/>
                        <a:t>0</a:t>
                      </a:r>
                    </a:p>
                  </a:txBody>
                  <a:tcPr/>
                </a:tc>
                <a:tc>
                  <a:txBody>
                    <a:bodyPr/>
                    <a:lstStyle/>
                    <a:p>
                      <a:pPr algn="ctr"/>
                      <a:r>
                        <a:rPr lang="en-US" dirty="0"/>
                        <a:t>.50</a:t>
                      </a:r>
                    </a:p>
                  </a:txBody>
                  <a:tcPr/>
                </a:tc>
                <a:extLst>
                  <a:ext uri="{0D108BD9-81ED-4DB2-BD59-A6C34878D82A}">
                    <a16:rowId xmlns:a16="http://schemas.microsoft.com/office/drawing/2014/main" val="1510613009"/>
                  </a:ext>
                </a:extLst>
              </a:tr>
            </a:tbl>
          </a:graphicData>
        </a:graphic>
      </p:graphicFrame>
      <p:sp>
        <p:nvSpPr>
          <p:cNvPr id="19" name="TextBox 18">
            <a:extLst>
              <a:ext uri="{FF2B5EF4-FFF2-40B4-BE49-F238E27FC236}">
                <a16:creationId xmlns:a16="http://schemas.microsoft.com/office/drawing/2014/main" id="{BCC719ED-0368-4F89-A366-B7F1D300011B}"/>
              </a:ext>
            </a:extLst>
          </p:cNvPr>
          <p:cNvSpPr txBox="1"/>
          <p:nvPr/>
        </p:nvSpPr>
        <p:spPr>
          <a:xfrm>
            <a:off x="6933101" y="1645127"/>
            <a:ext cx="1164806" cy="369332"/>
          </a:xfrm>
          <a:prstGeom prst="rect">
            <a:avLst/>
          </a:prstGeom>
          <a:noFill/>
        </p:spPr>
        <p:txBody>
          <a:bodyPr wrap="none" rtlCol="0">
            <a:spAutoFit/>
          </a:bodyPr>
          <a:lstStyle/>
          <a:p>
            <a:r>
              <a:rPr lang="en-US" dirty="0"/>
              <a:t>Two coins.</a:t>
            </a:r>
          </a:p>
        </p:txBody>
      </p:sp>
      <p:sp>
        <p:nvSpPr>
          <p:cNvPr id="21" name="TextBox 20">
            <a:extLst>
              <a:ext uri="{FF2B5EF4-FFF2-40B4-BE49-F238E27FC236}">
                <a16:creationId xmlns:a16="http://schemas.microsoft.com/office/drawing/2014/main" id="{40B06A1C-30E1-4C07-9CF3-E1E40FD4BF46}"/>
              </a:ext>
            </a:extLst>
          </p:cNvPr>
          <p:cNvSpPr txBox="1"/>
          <p:nvPr/>
        </p:nvSpPr>
        <p:spPr>
          <a:xfrm>
            <a:off x="4838064" y="848799"/>
            <a:ext cx="1510350" cy="369332"/>
          </a:xfrm>
          <a:prstGeom prst="rect">
            <a:avLst/>
          </a:prstGeom>
          <a:solidFill>
            <a:schemeClr val="bg1">
              <a:lumMod val="95000"/>
            </a:schemeClr>
          </a:solidFill>
          <a:ln>
            <a:solidFill>
              <a:schemeClr val="tx1"/>
            </a:solidFill>
          </a:ln>
        </p:spPr>
        <p:txBody>
          <a:bodyPr wrap="none" rtlCol="0">
            <a:spAutoFit/>
          </a:bodyPr>
          <a:lstStyle/>
          <a:p>
            <a:r>
              <a:rPr lang="en-US" b="1" dirty="0">
                <a:solidFill>
                  <a:srgbClr val="00B0F0"/>
                </a:solidFill>
              </a:rPr>
              <a:t>Coin Flip #304</a:t>
            </a:r>
          </a:p>
        </p:txBody>
      </p:sp>
      <p:sp>
        <p:nvSpPr>
          <p:cNvPr id="22" name="TextBox 21">
            <a:extLst>
              <a:ext uri="{FF2B5EF4-FFF2-40B4-BE49-F238E27FC236}">
                <a16:creationId xmlns:a16="http://schemas.microsoft.com/office/drawing/2014/main" id="{FC14AB7A-A733-48C8-9812-D9A213E14A43}"/>
              </a:ext>
            </a:extLst>
          </p:cNvPr>
          <p:cNvSpPr txBox="1"/>
          <p:nvPr/>
        </p:nvSpPr>
        <p:spPr>
          <a:xfrm>
            <a:off x="2601262" y="1754292"/>
            <a:ext cx="1523174" cy="369332"/>
          </a:xfrm>
          <a:prstGeom prst="rect">
            <a:avLst/>
          </a:prstGeom>
          <a:solidFill>
            <a:schemeClr val="bg1">
              <a:lumMod val="95000"/>
            </a:schemeClr>
          </a:solidFill>
          <a:ln>
            <a:solidFill>
              <a:schemeClr val="tx1"/>
            </a:solidFill>
          </a:ln>
        </p:spPr>
        <p:txBody>
          <a:bodyPr wrap="none" rtlCol="0">
            <a:spAutoFit/>
          </a:bodyPr>
          <a:lstStyle/>
          <a:p>
            <a:r>
              <a:rPr lang="en-US" b="1" dirty="0">
                <a:solidFill>
                  <a:srgbClr val="FF0000"/>
                </a:solidFill>
              </a:rPr>
              <a:t>Coin Flip #305</a:t>
            </a:r>
          </a:p>
        </p:txBody>
      </p:sp>
      <p:sp>
        <p:nvSpPr>
          <p:cNvPr id="23" name="TextBox 22">
            <a:extLst>
              <a:ext uri="{FF2B5EF4-FFF2-40B4-BE49-F238E27FC236}">
                <a16:creationId xmlns:a16="http://schemas.microsoft.com/office/drawing/2014/main" id="{28458C2F-DBFF-48F0-A68F-630AD122F69D}"/>
              </a:ext>
            </a:extLst>
          </p:cNvPr>
          <p:cNvSpPr txBox="1"/>
          <p:nvPr/>
        </p:nvSpPr>
        <p:spPr>
          <a:xfrm>
            <a:off x="2618040" y="3303057"/>
            <a:ext cx="1510350" cy="369332"/>
          </a:xfrm>
          <a:prstGeom prst="rect">
            <a:avLst/>
          </a:prstGeom>
          <a:solidFill>
            <a:schemeClr val="bg1">
              <a:lumMod val="95000"/>
            </a:schemeClr>
          </a:solidFill>
          <a:ln>
            <a:solidFill>
              <a:schemeClr val="tx1"/>
            </a:solidFill>
          </a:ln>
        </p:spPr>
        <p:txBody>
          <a:bodyPr wrap="none" rtlCol="0">
            <a:spAutoFit/>
          </a:bodyPr>
          <a:lstStyle/>
          <a:p>
            <a:r>
              <a:rPr lang="en-US" b="1" dirty="0">
                <a:solidFill>
                  <a:srgbClr val="00B0F0"/>
                </a:solidFill>
              </a:rPr>
              <a:t>Coin Flip #304</a:t>
            </a:r>
          </a:p>
        </p:txBody>
      </p:sp>
      <p:sp>
        <p:nvSpPr>
          <p:cNvPr id="24" name="TextBox 23">
            <a:extLst>
              <a:ext uri="{FF2B5EF4-FFF2-40B4-BE49-F238E27FC236}">
                <a16:creationId xmlns:a16="http://schemas.microsoft.com/office/drawing/2014/main" id="{57403D6F-5778-4E4D-8A45-3905FB13218F}"/>
              </a:ext>
            </a:extLst>
          </p:cNvPr>
          <p:cNvSpPr txBox="1"/>
          <p:nvPr/>
        </p:nvSpPr>
        <p:spPr>
          <a:xfrm>
            <a:off x="4844181" y="2382726"/>
            <a:ext cx="1510350" cy="369332"/>
          </a:xfrm>
          <a:prstGeom prst="rect">
            <a:avLst/>
          </a:prstGeom>
          <a:solidFill>
            <a:schemeClr val="bg1">
              <a:lumMod val="95000"/>
            </a:schemeClr>
          </a:solidFill>
          <a:ln>
            <a:solidFill>
              <a:schemeClr val="tx1"/>
            </a:solidFill>
          </a:ln>
        </p:spPr>
        <p:txBody>
          <a:bodyPr wrap="none" rtlCol="0">
            <a:spAutoFit/>
          </a:bodyPr>
          <a:lstStyle/>
          <a:p>
            <a:r>
              <a:rPr lang="en-US" b="1" dirty="0">
                <a:solidFill>
                  <a:srgbClr val="00B0F0"/>
                </a:solidFill>
              </a:rPr>
              <a:t>Coin Flip #304</a:t>
            </a:r>
          </a:p>
        </p:txBody>
      </p:sp>
      <p:sp>
        <p:nvSpPr>
          <p:cNvPr id="4" name="Footer Placeholder 3">
            <a:extLst>
              <a:ext uri="{FF2B5EF4-FFF2-40B4-BE49-F238E27FC236}">
                <a16:creationId xmlns:a16="http://schemas.microsoft.com/office/drawing/2014/main" id="{92A18F32-0F7F-489E-B4B3-FEE02397A21F}"/>
              </a:ext>
            </a:extLst>
          </p:cNvPr>
          <p:cNvSpPr>
            <a:spLocks noGrp="1"/>
          </p:cNvSpPr>
          <p:nvPr>
            <p:ph type="ftr" sz="quarter" idx="11"/>
          </p:nvPr>
        </p:nvSpPr>
        <p:spPr/>
        <p:txBody>
          <a:bodyPr/>
          <a:lstStyle/>
          <a:p>
            <a:r>
              <a:rPr lang="en-US"/>
              <a:t>Bitcoin Hivemind</a:t>
            </a:r>
          </a:p>
        </p:txBody>
      </p:sp>
      <p:sp>
        <p:nvSpPr>
          <p:cNvPr id="5" name="Slide Number Placeholder 4">
            <a:extLst>
              <a:ext uri="{FF2B5EF4-FFF2-40B4-BE49-F238E27FC236}">
                <a16:creationId xmlns:a16="http://schemas.microsoft.com/office/drawing/2014/main" id="{55A54A75-F59E-4938-8D1A-39C30FF6EE26}"/>
              </a:ext>
            </a:extLst>
          </p:cNvPr>
          <p:cNvSpPr>
            <a:spLocks noGrp="1"/>
          </p:cNvSpPr>
          <p:nvPr>
            <p:ph type="sldNum" sz="quarter" idx="12"/>
          </p:nvPr>
        </p:nvSpPr>
        <p:spPr/>
        <p:txBody>
          <a:bodyPr/>
          <a:lstStyle/>
          <a:p>
            <a:fld id="{1A10F235-9555-41B0-B8E9-2A55BD748559}" type="slidenum">
              <a:rPr lang="en-US" smtClean="0"/>
              <a:t>43</a:t>
            </a:fld>
            <a:endParaRPr lang="en-US"/>
          </a:p>
        </p:txBody>
      </p:sp>
      <p:sp>
        <p:nvSpPr>
          <p:cNvPr id="25" name="Rectangle 24">
            <a:extLst>
              <a:ext uri="{FF2B5EF4-FFF2-40B4-BE49-F238E27FC236}">
                <a16:creationId xmlns:a16="http://schemas.microsoft.com/office/drawing/2014/main" id="{7C89F42B-6D50-4717-BB34-3DAA72456C6E}"/>
              </a:ext>
            </a:extLst>
          </p:cNvPr>
          <p:cNvSpPr/>
          <p:nvPr/>
        </p:nvSpPr>
        <p:spPr>
          <a:xfrm>
            <a:off x="847725" y="761589"/>
            <a:ext cx="8305849" cy="3153963"/>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2AB788D-34CF-41FB-B0F7-C4EEA4464E8C}"/>
              </a:ext>
            </a:extLst>
          </p:cNvPr>
          <p:cNvSpPr txBox="1"/>
          <p:nvPr/>
        </p:nvSpPr>
        <p:spPr>
          <a:xfrm>
            <a:off x="6933101" y="5009050"/>
            <a:ext cx="2037481" cy="646331"/>
          </a:xfrm>
          <a:prstGeom prst="rect">
            <a:avLst/>
          </a:prstGeom>
          <a:noFill/>
        </p:spPr>
        <p:txBody>
          <a:bodyPr wrap="none" rtlCol="0">
            <a:spAutoFit/>
          </a:bodyPr>
          <a:lstStyle/>
          <a:p>
            <a:r>
              <a:rPr lang="en-US" dirty="0"/>
              <a:t>The same dice roll</a:t>
            </a:r>
          </a:p>
          <a:p>
            <a:r>
              <a:rPr lang="en-US" dirty="0"/>
              <a:t>(again, unrealistic!).</a:t>
            </a:r>
          </a:p>
        </p:txBody>
      </p:sp>
      <p:graphicFrame>
        <p:nvGraphicFramePr>
          <p:cNvPr id="11" name="Table 10">
            <a:extLst>
              <a:ext uri="{FF2B5EF4-FFF2-40B4-BE49-F238E27FC236}">
                <a16:creationId xmlns:a16="http://schemas.microsoft.com/office/drawing/2014/main" id="{0AAB511F-30AB-4A44-98A2-67FB79A4E355}"/>
              </a:ext>
            </a:extLst>
          </p:cNvPr>
          <p:cNvGraphicFramePr>
            <a:graphicFrameLocks noGrp="1"/>
          </p:cNvGraphicFramePr>
          <p:nvPr>
            <p:extLst>
              <p:ext uri="{D42A27DB-BD31-4B8C-83A1-F6EECF244321}">
                <p14:modId xmlns:p14="http://schemas.microsoft.com/office/powerpoint/2010/main" val="1555263082"/>
              </p:ext>
            </p:extLst>
          </p:nvPr>
        </p:nvGraphicFramePr>
        <p:xfrm>
          <a:off x="665652" y="4036816"/>
          <a:ext cx="6095999" cy="2590800"/>
        </p:xfrm>
        <a:graphic>
          <a:graphicData uri="http://schemas.openxmlformats.org/drawingml/2006/table">
            <a:tbl>
              <a:tblPr firstRow="1" firstCol="1">
                <a:tableStyleId>{5C22544A-7EE6-4342-B048-85BDC9FD1C3A}</a:tableStyleId>
              </a:tblPr>
              <a:tblGrid>
                <a:gridCol w="870857">
                  <a:extLst>
                    <a:ext uri="{9D8B030D-6E8A-4147-A177-3AD203B41FA5}">
                      <a16:colId xmlns:a16="http://schemas.microsoft.com/office/drawing/2014/main" val="4077530708"/>
                    </a:ext>
                  </a:extLst>
                </a:gridCol>
                <a:gridCol w="870857">
                  <a:extLst>
                    <a:ext uri="{9D8B030D-6E8A-4147-A177-3AD203B41FA5}">
                      <a16:colId xmlns:a16="http://schemas.microsoft.com/office/drawing/2014/main" val="2701364748"/>
                    </a:ext>
                  </a:extLst>
                </a:gridCol>
                <a:gridCol w="870857">
                  <a:extLst>
                    <a:ext uri="{9D8B030D-6E8A-4147-A177-3AD203B41FA5}">
                      <a16:colId xmlns:a16="http://schemas.microsoft.com/office/drawing/2014/main" val="1083768718"/>
                    </a:ext>
                  </a:extLst>
                </a:gridCol>
                <a:gridCol w="870857">
                  <a:extLst>
                    <a:ext uri="{9D8B030D-6E8A-4147-A177-3AD203B41FA5}">
                      <a16:colId xmlns:a16="http://schemas.microsoft.com/office/drawing/2014/main" val="842249955"/>
                    </a:ext>
                  </a:extLst>
                </a:gridCol>
                <a:gridCol w="870857">
                  <a:extLst>
                    <a:ext uri="{9D8B030D-6E8A-4147-A177-3AD203B41FA5}">
                      <a16:colId xmlns:a16="http://schemas.microsoft.com/office/drawing/2014/main" val="2868430039"/>
                    </a:ext>
                  </a:extLst>
                </a:gridCol>
                <a:gridCol w="870857">
                  <a:extLst>
                    <a:ext uri="{9D8B030D-6E8A-4147-A177-3AD203B41FA5}">
                      <a16:colId xmlns:a16="http://schemas.microsoft.com/office/drawing/2014/main" val="2590809815"/>
                    </a:ext>
                  </a:extLst>
                </a:gridCol>
                <a:gridCol w="870857">
                  <a:extLst>
                    <a:ext uri="{9D8B030D-6E8A-4147-A177-3AD203B41FA5}">
                      <a16:colId xmlns:a16="http://schemas.microsoft.com/office/drawing/2014/main" val="2926756428"/>
                    </a:ext>
                  </a:extLst>
                </a:gridCol>
              </a:tblGrid>
              <a:tr h="241658">
                <a:tc>
                  <a:txBody>
                    <a:bodyPr/>
                    <a:lstStyle/>
                    <a:p>
                      <a:pPr algn="ctr"/>
                      <a:endParaRPr lang="en-US" dirty="0"/>
                    </a:p>
                  </a:txBody>
                  <a:tcPr/>
                </a:tc>
                <a:tc>
                  <a:txBody>
                    <a:bodyPr/>
                    <a:lstStyle/>
                    <a:p>
                      <a:pPr algn="ctr"/>
                      <a:r>
                        <a:rPr lang="en-US" dirty="0"/>
                        <a:t>1</a:t>
                      </a:r>
                    </a:p>
                  </a:txBody>
                  <a:tcPr/>
                </a:tc>
                <a:tc>
                  <a:txBody>
                    <a:bodyPr/>
                    <a:lstStyle/>
                    <a:p>
                      <a:pPr algn="ctr"/>
                      <a:r>
                        <a:rPr lang="en-US" dirty="0"/>
                        <a:t>2</a:t>
                      </a:r>
                    </a:p>
                  </a:txBody>
                  <a:tcPr/>
                </a:tc>
                <a:tc>
                  <a:txBody>
                    <a:bodyPr/>
                    <a:lstStyle/>
                    <a:p>
                      <a:pPr algn="ctr"/>
                      <a:r>
                        <a:rPr lang="en-US" dirty="0"/>
                        <a:t>3</a:t>
                      </a:r>
                    </a:p>
                  </a:txBody>
                  <a:tcPr/>
                </a:tc>
                <a:tc>
                  <a:txBody>
                    <a:bodyPr/>
                    <a:lstStyle/>
                    <a:p>
                      <a:pPr algn="ctr"/>
                      <a:r>
                        <a:rPr lang="en-US" dirty="0"/>
                        <a:t>4</a:t>
                      </a:r>
                    </a:p>
                  </a:txBody>
                  <a:tcPr/>
                </a:tc>
                <a:tc>
                  <a:txBody>
                    <a:bodyPr/>
                    <a:lstStyle/>
                    <a:p>
                      <a:pPr algn="ctr"/>
                      <a:r>
                        <a:rPr lang="en-US" dirty="0"/>
                        <a:t>5</a:t>
                      </a:r>
                    </a:p>
                  </a:txBody>
                  <a:tcPr/>
                </a:tc>
                <a:tc>
                  <a:txBody>
                    <a:bodyPr/>
                    <a:lstStyle/>
                    <a:p>
                      <a:pPr algn="ctr"/>
                      <a:r>
                        <a:rPr lang="en-US" dirty="0"/>
                        <a:t>6</a:t>
                      </a:r>
                    </a:p>
                  </a:txBody>
                  <a:tcPr/>
                </a:tc>
                <a:extLst>
                  <a:ext uri="{0D108BD9-81ED-4DB2-BD59-A6C34878D82A}">
                    <a16:rowId xmlns:a16="http://schemas.microsoft.com/office/drawing/2014/main" val="3437438066"/>
                  </a:ext>
                </a:extLst>
              </a:tr>
              <a:tr h="370840">
                <a:tc>
                  <a:txBody>
                    <a:bodyPr/>
                    <a:lstStyle/>
                    <a:p>
                      <a:pPr algn="ctr"/>
                      <a:r>
                        <a:rPr lang="en-US"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extLst>
                  <a:ext uri="{0D108BD9-81ED-4DB2-BD59-A6C34878D82A}">
                    <a16:rowId xmlns:a16="http://schemas.microsoft.com/office/drawing/2014/main" val="42179459"/>
                  </a:ext>
                </a:extLst>
              </a:tr>
              <a:tr h="370840">
                <a:tc>
                  <a:txBody>
                    <a:bodyPr/>
                    <a:lstStyle/>
                    <a:p>
                      <a:pPr algn="ctr"/>
                      <a:r>
                        <a:rPr lang="en-US"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(1/6)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extLst>
                  <a:ext uri="{0D108BD9-81ED-4DB2-BD59-A6C34878D82A}">
                    <a16:rowId xmlns:a16="http://schemas.microsoft.com/office/drawing/2014/main" val="625489640"/>
                  </a:ext>
                </a:extLst>
              </a:tr>
              <a:tr h="370840">
                <a:tc>
                  <a:txBody>
                    <a:bodyPr/>
                    <a:lstStyle/>
                    <a:p>
                      <a:pPr algn="ctr"/>
                      <a:r>
                        <a:rPr lang="en-US" dirty="0"/>
                        <a:t>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(1/6)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extLst>
                  <a:ext uri="{0D108BD9-81ED-4DB2-BD59-A6C34878D82A}">
                    <a16:rowId xmlns:a16="http://schemas.microsoft.com/office/drawing/2014/main" val="2747376950"/>
                  </a:ext>
                </a:extLst>
              </a:tr>
              <a:tr h="370840">
                <a:tc>
                  <a:txBody>
                    <a:bodyPr/>
                    <a:lstStyle/>
                    <a:p>
                      <a:pPr algn="ctr"/>
                      <a:r>
                        <a:rPr lang="en-US"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(1/6)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extLst>
                  <a:ext uri="{0D108BD9-81ED-4DB2-BD59-A6C34878D82A}">
                    <a16:rowId xmlns:a16="http://schemas.microsoft.com/office/drawing/2014/main" val="4045312702"/>
                  </a:ext>
                </a:extLst>
              </a:tr>
              <a:tr h="370840">
                <a:tc>
                  <a:txBody>
                    <a:bodyPr/>
                    <a:lstStyle/>
                    <a:p>
                      <a:pPr algn="ctr"/>
                      <a:r>
                        <a:rPr lang="en-US" dirty="0"/>
                        <a:t>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(1/6)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extLst>
                  <a:ext uri="{0D108BD9-81ED-4DB2-BD59-A6C34878D82A}">
                    <a16:rowId xmlns:a16="http://schemas.microsoft.com/office/drawing/2014/main" val="4078578244"/>
                  </a:ext>
                </a:extLst>
              </a:tr>
              <a:tr h="370840">
                <a:tc>
                  <a:txBody>
                    <a:bodyPr/>
                    <a:lstStyle/>
                    <a:p>
                      <a:pPr algn="ctr"/>
                      <a:r>
                        <a:rPr lang="en-US" dirty="0"/>
                        <a: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mn-lt"/>
                          <a:ea typeface="+mn-ea"/>
                          <a:cs typeface="+mn-cs"/>
                        </a:rPr>
                        <a:t>(1/6)</a:t>
                      </a:r>
                    </a:p>
                  </a:txBody>
                  <a:tcPr/>
                </a:tc>
                <a:extLst>
                  <a:ext uri="{0D108BD9-81ED-4DB2-BD59-A6C34878D82A}">
                    <a16:rowId xmlns:a16="http://schemas.microsoft.com/office/drawing/2014/main" val="2018267899"/>
                  </a:ext>
                </a:extLst>
              </a:tr>
            </a:tbl>
          </a:graphicData>
        </a:graphic>
      </p:graphicFrame>
      <p:sp>
        <p:nvSpPr>
          <p:cNvPr id="14" name="TextBox 13">
            <a:extLst>
              <a:ext uri="{FF2B5EF4-FFF2-40B4-BE49-F238E27FC236}">
                <a16:creationId xmlns:a16="http://schemas.microsoft.com/office/drawing/2014/main" id="{B7C6E354-3890-4871-A9F0-6DB0AD31E454}"/>
              </a:ext>
            </a:extLst>
          </p:cNvPr>
          <p:cNvSpPr txBox="1"/>
          <p:nvPr/>
        </p:nvSpPr>
        <p:spPr>
          <a:xfrm>
            <a:off x="2937311" y="3709137"/>
            <a:ext cx="1648978" cy="369332"/>
          </a:xfrm>
          <a:prstGeom prst="rect">
            <a:avLst/>
          </a:prstGeom>
          <a:solidFill>
            <a:schemeClr val="bg1">
              <a:lumMod val="95000"/>
            </a:schemeClr>
          </a:solidFill>
          <a:ln>
            <a:solidFill>
              <a:schemeClr val="tx1"/>
            </a:solidFill>
          </a:ln>
        </p:spPr>
        <p:txBody>
          <a:bodyPr wrap="none" rtlCol="0">
            <a:spAutoFit/>
          </a:bodyPr>
          <a:lstStyle/>
          <a:p>
            <a:r>
              <a:rPr lang="en-US" b="1" dirty="0">
                <a:solidFill>
                  <a:schemeClr val="accent6">
                    <a:lumMod val="75000"/>
                  </a:schemeClr>
                </a:solidFill>
              </a:rPr>
              <a:t>Dice Roll #4011</a:t>
            </a:r>
          </a:p>
        </p:txBody>
      </p:sp>
      <p:sp>
        <p:nvSpPr>
          <p:cNvPr id="15" name="TextBox 14">
            <a:extLst>
              <a:ext uri="{FF2B5EF4-FFF2-40B4-BE49-F238E27FC236}">
                <a16:creationId xmlns:a16="http://schemas.microsoft.com/office/drawing/2014/main" id="{501F1F25-0B7E-4378-AC68-82B3A62C7EC4}"/>
              </a:ext>
            </a:extLst>
          </p:cNvPr>
          <p:cNvSpPr txBox="1"/>
          <p:nvPr/>
        </p:nvSpPr>
        <p:spPr>
          <a:xfrm rot="16200000">
            <a:off x="-244562" y="5212873"/>
            <a:ext cx="1648978" cy="369332"/>
          </a:xfrm>
          <a:prstGeom prst="rect">
            <a:avLst/>
          </a:prstGeom>
          <a:solidFill>
            <a:schemeClr val="bg1">
              <a:lumMod val="95000"/>
            </a:schemeClr>
          </a:solidFill>
          <a:ln>
            <a:solidFill>
              <a:schemeClr val="tx1"/>
            </a:solidFill>
          </a:ln>
        </p:spPr>
        <p:txBody>
          <a:bodyPr wrap="none" rtlCol="0">
            <a:spAutoFit/>
          </a:bodyPr>
          <a:lstStyle/>
          <a:p>
            <a:r>
              <a:rPr lang="en-US" b="1" dirty="0">
                <a:solidFill>
                  <a:schemeClr val="accent6">
                    <a:lumMod val="75000"/>
                  </a:schemeClr>
                </a:solidFill>
              </a:rPr>
              <a:t>Dice Roll #4011</a:t>
            </a:r>
          </a:p>
        </p:txBody>
      </p:sp>
      <p:sp>
        <p:nvSpPr>
          <p:cNvPr id="27" name="Title 1">
            <a:extLst>
              <a:ext uri="{FF2B5EF4-FFF2-40B4-BE49-F238E27FC236}">
                <a16:creationId xmlns:a16="http://schemas.microsoft.com/office/drawing/2014/main" id="{449E8E0B-B420-4E96-B815-241BD88DE61B}"/>
              </a:ext>
            </a:extLst>
          </p:cNvPr>
          <p:cNvSpPr>
            <a:spLocks noGrp="1"/>
          </p:cNvSpPr>
          <p:nvPr>
            <p:ph type="title"/>
          </p:nvPr>
        </p:nvSpPr>
        <p:spPr>
          <a:xfrm>
            <a:off x="409575" y="136524"/>
            <a:ext cx="7886700" cy="626387"/>
          </a:xfrm>
        </p:spPr>
        <p:txBody>
          <a:bodyPr>
            <a:normAutofit fontScale="90000"/>
          </a:bodyPr>
          <a:lstStyle/>
          <a:p>
            <a:r>
              <a:rPr lang="en-US" sz="3600" dirty="0"/>
              <a:t>(7/9) -- Conditional Probability Taught Quickly</a:t>
            </a:r>
          </a:p>
        </p:txBody>
      </p:sp>
    </p:spTree>
    <p:extLst>
      <p:ext uri="{BB962C8B-B14F-4D97-AF65-F5344CB8AC3E}">
        <p14:creationId xmlns:p14="http://schemas.microsoft.com/office/powerpoint/2010/main" val="111476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82239-F7A7-4D50-A28B-795963FE0A7F}"/>
              </a:ext>
            </a:extLst>
          </p:cNvPr>
          <p:cNvSpPr>
            <a:spLocks noGrp="1"/>
          </p:cNvSpPr>
          <p:nvPr>
            <p:ph type="title"/>
          </p:nvPr>
        </p:nvSpPr>
        <p:spPr>
          <a:xfrm>
            <a:off x="409575" y="136525"/>
            <a:ext cx="7886700" cy="1044576"/>
          </a:xfrm>
        </p:spPr>
        <p:txBody>
          <a:bodyPr/>
          <a:lstStyle/>
          <a:p>
            <a:r>
              <a:rPr lang="en-US" dirty="0"/>
              <a:t>(8/9) “Clumping” = Related</a:t>
            </a:r>
          </a:p>
        </p:txBody>
      </p:sp>
      <p:sp>
        <p:nvSpPr>
          <p:cNvPr id="4" name="Footer Placeholder 3">
            <a:extLst>
              <a:ext uri="{FF2B5EF4-FFF2-40B4-BE49-F238E27FC236}">
                <a16:creationId xmlns:a16="http://schemas.microsoft.com/office/drawing/2014/main" id="{92A18F32-0F7F-489E-B4B3-FEE02397A21F}"/>
              </a:ext>
            </a:extLst>
          </p:cNvPr>
          <p:cNvSpPr>
            <a:spLocks noGrp="1"/>
          </p:cNvSpPr>
          <p:nvPr>
            <p:ph type="ftr" sz="quarter" idx="11"/>
          </p:nvPr>
        </p:nvSpPr>
        <p:spPr/>
        <p:txBody>
          <a:bodyPr/>
          <a:lstStyle/>
          <a:p>
            <a:r>
              <a:rPr lang="en-US"/>
              <a:t>Bitcoin Hivemind</a:t>
            </a:r>
          </a:p>
        </p:txBody>
      </p:sp>
      <p:sp>
        <p:nvSpPr>
          <p:cNvPr id="5" name="Slide Number Placeholder 4">
            <a:extLst>
              <a:ext uri="{FF2B5EF4-FFF2-40B4-BE49-F238E27FC236}">
                <a16:creationId xmlns:a16="http://schemas.microsoft.com/office/drawing/2014/main" id="{55A54A75-F59E-4938-8D1A-39C30FF6EE26}"/>
              </a:ext>
            </a:extLst>
          </p:cNvPr>
          <p:cNvSpPr>
            <a:spLocks noGrp="1"/>
          </p:cNvSpPr>
          <p:nvPr>
            <p:ph type="sldNum" sz="quarter" idx="12"/>
          </p:nvPr>
        </p:nvSpPr>
        <p:spPr/>
        <p:txBody>
          <a:bodyPr/>
          <a:lstStyle/>
          <a:p>
            <a:fld id="{1A10F235-9555-41B0-B8E9-2A55BD748559}" type="slidenum">
              <a:rPr lang="en-US" smtClean="0"/>
              <a:t>44</a:t>
            </a:fld>
            <a:endParaRPr lang="en-US"/>
          </a:p>
        </p:txBody>
      </p:sp>
      <p:graphicFrame>
        <p:nvGraphicFramePr>
          <p:cNvPr id="22" name="Table 21">
            <a:extLst>
              <a:ext uri="{FF2B5EF4-FFF2-40B4-BE49-F238E27FC236}">
                <a16:creationId xmlns:a16="http://schemas.microsoft.com/office/drawing/2014/main" id="{F5B53508-9660-4F63-84E9-89E985518E67}"/>
              </a:ext>
            </a:extLst>
          </p:cNvPr>
          <p:cNvGraphicFramePr>
            <a:graphicFrameLocks noGrp="1"/>
          </p:cNvGraphicFramePr>
          <p:nvPr>
            <p:extLst>
              <p:ext uri="{D42A27DB-BD31-4B8C-83A1-F6EECF244321}">
                <p14:modId xmlns:p14="http://schemas.microsoft.com/office/powerpoint/2010/main" val="1735380229"/>
              </p:ext>
            </p:extLst>
          </p:nvPr>
        </p:nvGraphicFramePr>
        <p:xfrm>
          <a:off x="3479694" y="2122084"/>
          <a:ext cx="2627574" cy="1554480"/>
        </p:xfrm>
        <a:graphic>
          <a:graphicData uri="http://schemas.openxmlformats.org/drawingml/2006/table">
            <a:tbl>
              <a:tblPr firstRow="1" firstCol="1">
                <a:tableStyleId>{5C22544A-7EE6-4342-B048-85BDC9FD1C3A}</a:tableStyleId>
              </a:tblPr>
              <a:tblGrid>
                <a:gridCol w="875858">
                  <a:extLst>
                    <a:ext uri="{9D8B030D-6E8A-4147-A177-3AD203B41FA5}">
                      <a16:colId xmlns:a16="http://schemas.microsoft.com/office/drawing/2014/main" val="2435459435"/>
                    </a:ext>
                  </a:extLst>
                </a:gridCol>
                <a:gridCol w="875858">
                  <a:extLst>
                    <a:ext uri="{9D8B030D-6E8A-4147-A177-3AD203B41FA5}">
                      <a16:colId xmlns:a16="http://schemas.microsoft.com/office/drawing/2014/main" val="3058956180"/>
                    </a:ext>
                  </a:extLst>
                </a:gridCol>
                <a:gridCol w="875858">
                  <a:extLst>
                    <a:ext uri="{9D8B030D-6E8A-4147-A177-3AD203B41FA5}">
                      <a16:colId xmlns:a16="http://schemas.microsoft.com/office/drawing/2014/main" val="821944575"/>
                    </a:ext>
                  </a:extLst>
                </a:gridCol>
              </a:tblGrid>
              <a:tr h="370840">
                <a:tc>
                  <a:txBody>
                    <a:bodyPr/>
                    <a:lstStyle/>
                    <a:p>
                      <a:pPr algn="ctr"/>
                      <a:endParaRPr lang="en-US" sz="2800" dirty="0"/>
                    </a:p>
                  </a:txBody>
                  <a:tcPr/>
                </a:tc>
                <a:tc>
                  <a:txBody>
                    <a:bodyPr/>
                    <a:lstStyle/>
                    <a:p>
                      <a:pPr algn="ctr"/>
                      <a:r>
                        <a:rPr lang="en-US" sz="2800" dirty="0"/>
                        <a:t>H</a:t>
                      </a:r>
                    </a:p>
                  </a:txBody>
                  <a:tcPr/>
                </a:tc>
                <a:tc>
                  <a:txBody>
                    <a:bodyPr/>
                    <a:lstStyle/>
                    <a:p>
                      <a:pPr algn="ctr"/>
                      <a:r>
                        <a:rPr lang="en-US" sz="2800" dirty="0"/>
                        <a:t>T</a:t>
                      </a:r>
                    </a:p>
                  </a:txBody>
                  <a:tcPr/>
                </a:tc>
                <a:extLst>
                  <a:ext uri="{0D108BD9-81ED-4DB2-BD59-A6C34878D82A}">
                    <a16:rowId xmlns:a16="http://schemas.microsoft.com/office/drawing/2014/main" val="185832142"/>
                  </a:ext>
                </a:extLst>
              </a:tr>
              <a:tr h="370840">
                <a:tc>
                  <a:txBody>
                    <a:bodyPr/>
                    <a:lstStyle/>
                    <a:p>
                      <a:pPr algn="ctr"/>
                      <a:r>
                        <a:rPr lang="en-US" sz="2800" dirty="0"/>
                        <a:t>H</a:t>
                      </a:r>
                    </a:p>
                  </a:txBody>
                  <a:tcPr/>
                </a:tc>
                <a:tc>
                  <a:txBody>
                    <a:bodyPr/>
                    <a:lstStyle/>
                    <a:p>
                      <a:pPr algn="ctr"/>
                      <a:r>
                        <a:rPr lang="en-US" sz="2800" dirty="0"/>
                        <a:t>.50</a:t>
                      </a:r>
                    </a:p>
                  </a:txBody>
                  <a:tcPr/>
                </a:tc>
                <a:tc>
                  <a:txBody>
                    <a:bodyPr/>
                    <a:lstStyle/>
                    <a:p>
                      <a:pPr algn="ctr"/>
                      <a:r>
                        <a:rPr lang="en-US" sz="2800" dirty="0"/>
                        <a:t>0</a:t>
                      </a:r>
                    </a:p>
                  </a:txBody>
                  <a:tcPr/>
                </a:tc>
                <a:extLst>
                  <a:ext uri="{0D108BD9-81ED-4DB2-BD59-A6C34878D82A}">
                    <a16:rowId xmlns:a16="http://schemas.microsoft.com/office/drawing/2014/main" val="3687583649"/>
                  </a:ext>
                </a:extLst>
              </a:tr>
              <a:tr h="370840">
                <a:tc>
                  <a:txBody>
                    <a:bodyPr/>
                    <a:lstStyle/>
                    <a:p>
                      <a:pPr algn="ctr"/>
                      <a:r>
                        <a:rPr lang="en-US" sz="2800" dirty="0"/>
                        <a:t>T</a:t>
                      </a:r>
                    </a:p>
                  </a:txBody>
                  <a:tcPr/>
                </a:tc>
                <a:tc>
                  <a:txBody>
                    <a:bodyPr/>
                    <a:lstStyle/>
                    <a:p>
                      <a:pPr algn="ctr"/>
                      <a:r>
                        <a:rPr lang="en-US" sz="2800" dirty="0"/>
                        <a:t>0</a:t>
                      </a:r>
                    </a:p>
                  </a:txBody>
                  <a:tcPr/>
                </a:tc>
                <a:tc>
                  <a:txBody>
                    <a:bodyPr/>
                    <a:lstStyle/>
                    <a:p>
                      <a:pPr algn="ctr"/>
                      <a:r>
                        <a:rPr lang="en-US" sz="2800" dirty="0"/>
                        <a:t>.50</a:t>
                      </a:r>
                    </a:p>
                  </a:txBody>
                  <a:tcPr/>
                </a:tc>
                <a:extLst>
                  <a:ext uri="{0D108BD9-81ED-4DB2-BD59-A6C34878D82A}">
                    <a16:rowId xmlns:a16="http://schemas.microsoft.com/office/drawing/2014/main" val="1510613009"/>
                  </a:ext>
                </a:extLst>
              </a:tr>
            </a:tbl>
          </a:graphicData>
        </a:graphic>
      </p:graphicFrame>
      <p:sp>
        <p:nvSpPr>
          <p:cNvPr id="26" name="TextBox 25">
            <a:extLst>
              <a:ext uri="{FF2B5EF4-FFF2-40B4-BE49-F238E27FC236}">
                <a16:creationId xmlns:a16="http://schemas.microsoft.com/office/drawing/2014/main" id="{D35A368E-1FD0-4ADF-B33E-1AF15CE5FC87}"/>
              </a:ext>
            </a:extLst>
          </p:cNvPr>
          <p:cNvSpPr txBox="1"/>
          <p:nvPr/>
        </p:nvSpPr>
        <p:spPr>
          <a:xfrm>
            <a:off x="3258621" y="4094327"/>
            <a:ext cx="4438203" cy="523220"/>
          </a:xfrm>
          <a:prstGeom prst="rect">
            <a:avLst/>
          </a:prstGeom>
          <a:solidFill>
            <a:srgbClr val="92D050"/>
          </a:solidFill>
          <a:ln>
            <a:solidFill>
              <a:schemeClr val="tx1"/>
            </a:solidFill>
          </a:ln>
        </p:spPr>
        <p:txBody>
          <a:bodyPr wrap="none" rtlCol="0">
            <a:spAutoFit/>
          </a:bodyPr>
          <a:lstStyle/>
          <a:p>
            <a:r>
              <a:rPr lang="en-US" sz="2800" b="1" dirty="0"/>
              <a:t>Will Candidate X be Elected?</a:t>
            </a:r>
          </a:p>
        </p:txBody>
      </p:sp>
      <p:sp>
        <p:nvSpPr>
          <p:cNvPr id="27" name="TextBox 26">
            <a:extLst>
              <a:ext uri="{FF2B5EF4-FFF2-40B4-BE49-F238E27FC236}">
                <a16:creationId xmlns:a16="http://schemas.microsoft.com/office/drawing/2014/main" id="{689E87F5-87FA-49AD-9202-438BC33BEF7B}"/>
              </a:ext>
            </a:extLst>
          </p:cNvPr>
          <p:cNvSpPr txBox="1"/>
          <p:nvPr/>
        </p:nvSpPr>
        <p:spPr>
          <a:xfrm>
            <a:off x="189734" y="5273448"/>
            <a:ext cx="3414653" cy="954107"/>
          </a:xfrm>
          <a:prstGeom prst="rect">
            <a:avLst/>
          </a:prstGeom>
          <a:solidFill>
            <a:schemeClr val="bg1">
              <a:lumMod val="95000"/>
            </a:schemeClr>
          </a:solidFill>
          <a:ln>
            <a:solidFill>
              <a:schemeClr val="tx1"/>
            </a:solidFill>
          </a:ln>
        </p:spPr>
        <p:txBody>
          <a:bodyPr wrap="none" rtlCol="0">
            <a:spAutoFit/>
          </a:bodyPr>
          <a:lstStyle/>
          <a:p>
            <a:r>
              <a:rPr lang="en-US" sz="2800" b="1" dirty="0">
                <a:solidFill>
                  <a:srgbClr val="FF0000"/>
                </a:solidFill>
              </a:rPr>
              <a:t>Will American Voters</a:t>
            </a:r>
            <a:br>
              <a:rPr lang="en-US" sz="2800" b="1" dirty="0">
                <a:solidFill>
                  <a:srgbClr val="FF0000"/>
                </a:solidFill>
              </a:rPr>
            </a:br>
            <a:r>
              <a:rPr lang="en-US" sz="2800" b="1" dirty="0">
                <a:solidFill>
                  <a:srgbClr val="FF0000"/>
                </a:solidFill>
              </a:rPr>
              <a:t>Earn Higher Incomes?</a:t>
            </a:r>
          </a:p>
        </p:txBody>
      </p:sp>
      <p:sp>
        <p:nvSpPr>
          <p:cNvPr id="28" name="TextBox 27">
            <a:extLst>
              <a:ext uri="{FF2B5EF4-FFF2-40B4-BE49-F238E27FC236}">
                <a16:creationId xmlns:a16="http://schemas.microsoft.com/office/drawing/2014/main" id="{236C3588-A3A5-4285-AD01-3FD2DCB6C03D}"/>
              </a:ext>
            </a:extLst>
          </p:cNvPr>
          <p:cNvSpPr txBox="1"/>
          <p:nvPr/>
        </p:nvSpPr>
        <p:spPr>
          <a:xfrm>
            <a:off x="985242" y="2777985"/>
            <a:ext cx="2273379" cy="523220"/>
          </a:xfrm>
          <a:prstGeom prst="rect">
            <a:avLst/>
          </a:prstGeom>
          <a:solidFill>
            <a:schemeClr val="bg1">
              <a:lumMod val="95000"/>
            </a:schemeClr>
          </a:solidFill>
          <a:ln>
            <a:solidFill>
              <a:schemeClr val="tx1"/>
            </a:solidFill>
          </a:ln>
        </p:spPr>
        <p:txBody>
          <a:bodyPr wrap="none" rtlCol="0">
            <a:spAutoFit/>
          </a:bodyPr>
          <a:lstStyle/>
          <a:p>
            <a:r>
              <a:rPr lang="en-US" sz="2800" b="1" dirty="0">
                <a:solidFill>
                  <a:srgbClr val="00B0F0"/>
                </a:solidFill>
              </a:rPr>
              <a:t>Coin Flip #304</a:t>
            </a:r>
          </a:p>
        </p:txBody>
      </p:sp>
      <p:sp>
        <p:nvSpPr>
          <p:cNvPr id="29" name="TextBox 28">
            <a:extLst>
              <a:ext uri="{FF2B5EF4-FFF2-40B4-BE49-F238E27FC236}">
                <a16:creationId xmlns:a16="http://schemas.microsoft.com/office/drawing/2014/main" id="{A9CF7D30-3C67-4234-951E-9B80D97C6AF7}"/>
              </a:ext>
            </a:extLst>
          </p:cNvPr>
          <p:cNvSpPr txBox="1"/>
          <p:nvPr/>
        </p:nvSpPr>
        <p:spPr>
          <a:xfrm>
            <a:off x="3756787" y="1541628"/>
            <a:ext cx="2273379" cy="523220"/>
          </a:xfrm>
          <a:prstGeom prst="rect">
            <a:avLst/>
          </a:prstGeom>
          <a:solidFill>
            <a:schemeClr val="bg1">
              <a:lumMod val="95000"/>
            </a:schemeClr>
          </a:solidFill>
          <a:ln>
            <a:solidFill>
              <a:schemeClr val="tx1"/>
            </a:solidFill>
          </a:ln>
        </p:spPr>
        <p:txBody>
          <a:bodyPr wrap="none" rtlCol="0">
            <a:spAutoFit/>
          </a:bodyPr>
          <a:lstStyle/>
          <a:p>
            <a:r>
              <a:rPr lang="en-US" sz="2800" b="1" dirty="0">
                <a:solidFill>
                  <a:srgbClr val="00B0F0"/>
                </a:solidFill>
              </a:rPr>
              <a:t>Coin Flip #304</a:t>
            </a:r>
          </a:p>
        </p:txBody>
      </p:sp>
      <p:cxnSp>
        <p:nvCxnSpPr>
          <p:cNvPr id="6" name="Straight Connector 5">
            <a:extLst>
              <a:ext uri="{FF2B5EF4-FFF2-40B4-BE49-F238E27FC236}">
                <a16:creationId xmlns:a16="http://schemas.microsoft.com/office/drawing/2014/main" id="{0559C94C-B4AF-4508-8917-0762F259A5AD}"/>
              </a:ext>
            </a:extLst>
          </p:cNvPr>
          <p:cNvCxnSpPr/>
          <p:nvPr/>
        </p:nvCxnSpPr>
        <p:spPr>
          <a:xfrm>
            <a:off x="409575" y="3733800"/>
            <a:ext cx="830004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31" name="Table 30">
            <a:extLst>
              <a:ext uri="{FF2B5EF4-FFF2-40B4-BE49-F238E27FC236}">
                <a16:creationId xmlns:a16="http://schemas.microsoft.com/office/drawing/2014/main" id="{B7438E80-3ACC-4A76-A20D-0CFB891AEC91}"/>
              </a:ext>
            </a:extLst>
          </p:cNvPr>
          <p:cNvGraphicFramePr>
            <a:graphicFrameLocks noGrp="1"/>
          </p:cNvGraphicFramePr>
          <p:nvPr>
            <p:extLst>
              <p:ext uri="{D42A27DB-BD31-4B8C-83A1-F6EECF244321}">
                <p14:modId xmlns:p14="http://schemas.microsoft.com/office/powerpoint/2010/main" val="168982442"/>
              </p:ext>
            </p:extLst>
          </p:nvPr>
        </p:nvGraphicFramePr>
        <p:xfrm>
          <a:off x="3801534" y="4769519"/>
          <a:ext cx="2627574" cy="1554480"/>
        </p:xfrm>
        <a:graphic>
          <a:graphicData uri="http://schemas.openxmlformats.org/drawingml/2006/table">
            <a:tbl>
              <a:tblPr firstRow="1" firstCol="1">
                <a:tableStyleId>{5C22544A-7EE6-4342-B048-85BDC9FD1C3A}</a:tableStyleId>
              </a:tblPr>
              <a:tblGrid>
                <a:gridCol w="875858">
                  <a:extLst>
                    <a:ext uri="{9D8B030D-6E8A-4147-A177-3AD203B41FA5}">
                      <a16:colId xmlns:a16="http://schemas.microsoft.com/office/drawing/2014/main" val="2435459435"/>
                    </a:ext>
                  </a:extLst>
                </a:gridCol>
                <a:gridCol w="875858">
                  <a:extLst>
                    <a:ext uri="{9D8B030D-6E8A-4147-A177-3AD203B41FA5}">
                      <a16:colId xmlns:a16="http://schemas.microsoft.com/office/drawing/2014/main" val="3058956180"/>
                    </a:ext>
                  </a:extLst>
                </a:gridCol>
                <a:gridCol w="875858">
                  <a:extLst>
                    <a:ext uri="{9D8B030D-6E8A-4147-A177-3AD203B41FA5}">
                      <a16:colId xmlns:a16="http://schemas.microsoft.com/office/drawing/2014/main" val="821944575"/>
                    </a:ext>
                  </a:extLst>
                </a:gridCol>
              </a:tblGrid>
              <a:tr h="370840">
                <a:tc>
                  <a:txBody>
                    <a:bodyPr/>
                    <a:lstStyle/>
                    <a:p>
                      <a:pPr algn="ctr"/>
                      <a:endParaRPr lang="en-US" sz="2800" dirty="0"/>
                    </a:p>
                  </a:txBody>
                  <a:tcPr/>
                </a:tc>
                <a:tc>
                  <a:txBody>
                    <a:bodyPr/>
                    <a:lstStyle/>
                    <a:p>
                      <a:pPr algn="ctr"/>
                      <a:r>
                        <a:rPr lang="en-US" sz="2800" dirty="0">
                          <a:solidFill>
                            <a:srgbClr val="92D050"/>
                          </a:solidFill>
                        </a:rPr>
                        <a:t>Yes</a:t>
                      </a:r>
                    </a:p>
                  </a:txBody>
                  <a:tcPr/>
                </a:tc>
                <a:tc>
                  <a:txBody>
                    <a:bodyPr/>
                    <a:lstStyle/>
                    <a:p>
                      <a:pPr algn="ctr"/>
                      <a:r>
                        <a:rPr lang="en-US" sz="2800" dirty="0">
                          <a:solidFill>
                            <a:srgbClr val="92D050"/>
                          </a:solidFill>
                        </a:rPr>
                        <a:t>No</a:t>
                      </a:r>
                    </a:p>
                  </a:txBody>
                  <a:tcPr/>
                </a:tc>
                <a:extLst>
                  <a:ext uri="{0D108BD9-81ED-4DB2-BD59-A6C34878D82A}">
                    <a16:rowId xmlns:a16="http://schemas.microsoft.com/office/drawing/2014/main" val="185832142"/>
                  </a:ext>
                </a:extLst>
              </a:tr>
              <a:tr h="370840">
                <a:tc>
                  <a:txBody>
                    <a:bodyPr/>
                    <a:lstStyle/>
                    <a:p>
                      <a:pPr algn="ctr"/>
                      <a:r>
                        <a:rPr lang="en-US" sz="2800" dirty="0">
                          <a:solidFill>
                            <a:srgbClr val="FF0000"/>
                          </a:solidFill>
                        </a:rPr>
                        <a:t>Yes</a:t>
                      </a:r>
                    </a:p>
                  </a:txBody>
                  <a:tcPr/>
                </a:tc>
                <a:tc>
                  <a:txBody>
                    <a:bodyPr/>
                    <a:lstStyle/>
                    <a:p>
                      <a:pPr algn="ctr"/>
                      <a:r>
                        <a:rPr lang="en-US" sz="2800" dirty="0"/>
                        <a:t>.50</a:t>
                      </a:r>
                    </a:p>
                  </a:txBody>
                  <a:tcPr/>
                </a:tc>
                <a:tc>
                  <a:txBody>
                    <a:bodyPr/>
                    <a:lstStyle/>
                    <a:p>
                      <a:pPr algn="ctr"/>
                      <a:r>
                        <a:rPr lang="en-US" sz="2800" dirty="0"/>
                        <a:t>0</a:t>
                      </a:r>
                    </a:p>
                  </a:txBody>
                  <a:tcPr/>
                </a:tc>
                <a:extLst>
                  <a:ext uri="{0D108BD9-81ED-4DB2-BD59-A6C34878D82A}">
                    <a16:rowId xmlns:a16="http://schemas.microsoft.com/office/drawing/2014/main" val="3687583649"/>
                  </a:ext>
                </a:extLst>
              </a:tr>
              <a:tr h="370840">
                <a:tc>
                  <a:txBody>
                    <a:bodyPr/>
                    <a:lstStyle/>
                    <a:p>
                      <a:pPr algn="ctr"/>
                      <a:r>
                        <a:rPr lang="en-US" sz="2800" dirty="0">
                          <a:solidFill>
                            <a:srgbClr val="FF0000"/>
                          </a:solidFill>
                        </a:rPr>
                        <a:t>No</a:t>
                      </a:r>
                    </a:p>
                  </a:txBody>
                  <a:tcPr/>
                </a:tc>
                <a:tc>
                  <a:txBody>
                    <a:bodyPr/>
                    <a:lstStyle/>
                    <a:p>
                      <a:pPr algn="ctr"/>
                      <a:r>
                        <a:rPr lang="en-US" sz="2800" dirty="0"/>
                        <a:t>0</a:t>
                      </a:r>
                    </a:p>
                  </a:txBody>
                  <a:tcPr/>
                </a:tc>
                <a:tc>
                  <a:txBody>
                    <a:bodyPr/>
                    <a:lstStyle/>
                    <a:p>
                      <a:pPr algn="ctr"/>
                      <a:r>
                        <a:rPr lang="en-US" sz="2800" dirty="0"/>
                        <a:t>.50</a:t>
                      </a:r>
                    </a:p>
                  </a:txBody>
                  <a:tcPr/>
                </a:tc>
                <a:extLst>
                  <a:ext uri="{0D108BD9-81ED-4DB2-BD59-A6C34878D82A}">
                    <a16:rowId xmlns:a16="http://schemas.microsoft.com/office/drawing/2014/main" val="1510613009"/>
                  </a:ext>
                </a:extLst>
              </a:tr>
            </a:tbl>
          </a:graphicData>
        </a:graphic>
      </p:graphicFrame>
    </p:spTree>
    <p:extLst>
      <p:ext uri="{BB962C8B-B14F-4D97-AF65-F5344CB8AC3E}">
        <p14:creationId xmlns:p14="http://schemas.microsoft.com/office/powerpoint/2010/main" val="6038263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51233-8D11-4928-BEB1-BE00D3A0B062}"/>
              </a:ext>
            </a:extLst>
          </p:cNvPr>
          <p:cNvSpPr>
            <a:spLocks noGrp="1"/>
          </p:cNvSpPr>
          <p:nvPr>
            <p:ph type="title"/>
          </p:nvPr>
        </p:nvSpPr>
        <p:spPr>
          <a:xfrm>
            <a:off x="405130" y="378676"/>
            <a:ext cx="8686800" cy="992904"/>
          </a:xfrm>
        </p:spPr>
        <p:txBody>
          <a:bodyPr>
            <a:normAutofit fontScale="90000"/>
          </a:bodyPr>
          <a:lstStyle/>
          <a:p>
            <a:r>
              <a:rPr lang="en-US" dirty="0"/>
              <a:t>(9/9) Synthesis – Just Four Different Event-Derivative Markets</a:t>
            </a:r>
          </a:p>
        </p:txBody>
      </p:sp>
      <p:sp>
        <p:nvSpPr>
          <p:cNvPr id="4" name="Footer Placeholder 3">
            <a:extLst>
              <a:ext uri="{FF2B5EF4-FFF2-40B4-BE49-F238E27FC236}">
                <a16:creationId xmlns:a16="http://schemas.microsoft.com/office/drawing/2014/main" id="{96C9E6DF-3968-4249-940D-2FC6584245F3}"/>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E91AEB19-FC4F-4003-AE6D-ABE00A873554}"/>
              </a:ext>
            </a:extLst>
          </p:cNvPr>
          <p:cNvSpPr>
            <a:spLocks noGrp="1"/>
          </p:cNvSpPr>
          <p:nvPr>
            <p:ph type="sldNum" sz="quarter" idx="12"/>
          </p:nvPr>
        </p:nvSpPr>
        <p:spPr/>
        <p:txBody>
          <a:bodyPr/>
          <a:lstStyle/>
          <a:p>
            <a:fld id="{1A10F235-9555-41B0-B8E9-2A55BD748559}" type="slidenum">
              <a:rPr lang="en-US" smtClean="0"/>
              <a:t>45</a:t>
            </a:fld>
            <a:endParaRPr lang="en-US"/>
          </a:p>
        </p:txBody>
      </p:sp>
      <p:sp>
        <p:nvSpPr>
          <p:cNvPr id="7" name="TextBox 6">
            <a:extLst>
              <a:ext uri="{FF2B5EF4-FFF2-40B4-BE49-F238E27FC236}">
                <a16:creationId xmlns:a16="http://schemas.microsoft.com/office/drawing/2014/main" id="{102132C1-5313-4A0E-925A-1F636C4074DB}"/>
              </a:ext>
            </a:extLst>
          </p:cNvPr>
          <p:cNvSpPr txBox="1"/>
          <p:nvPr/>
        </p:nvSpPr>
        <p:spPr>
          <a:xfrm>
            <a:off x="323657" y="2720748"/>
            <a:ext cx="3414653" cy="954107"/>
          </a:xfrm>
          <a:prstGeom prst="rect">
            <a:avLst/>
          </a:prstGeom>
          <a:solidFill>
            <a:schemeClr val="bg1">
              <a:lumMod val="95000"/>
            </a:schemeClr>
          </a:solidFill>
          <a:ln>
            <a:solidFill>
              <a:schemeClr val="tx1"/>
            </a:solidFill>
          </a:ln>
        </p:spPr>
        <p:txBody>
          <a:bodyPr wrap="none" rtlCol="0">
            <a:spAutoFit/>
          </a:bodyPr>
          <a:lstStyle/>
          <a:p>
            <a:r>
              <a:rPr lang="en-US" sz="2800" b="1" dirty="0">
                <a:solidFill>
                  <a:srgbClr val="FF0000"/>
                </a:solidFill>
              </a:rPr>
              <a:t>Will American Voters</a:t>
            </a:r>
            <a:br>
              <a:rPr lang="en-US" sz="2800" b="1" dirty="0">
                <a:solidFill>
                  <a:srgbClr val="FF0000"/>
                </a:solidFill>
              </a:rPr>
            </a:br>
            <a:r>
              <a:rPr lang="en-US" sz="2800" b="1" dirty="0">
                <a:solidFill>
                  <a:srgbClr val="FF0000"/>
                </a:solidFill>
              </a:rPr>
              <a:t>Earn Higher Incomes?</a:t>
            </a:r>
          </a:p>
        </p:txBody>
      </p:sp>
      <p:graphicFrame>
        <p:nvGraphicFramePr>
          <p:cNvPr id="8" name="Table 7">
            <a:extLst>
              <a:ext uri="{FF2B5EF4-FFF2-40B4-BE49-F238E27FC236}">
                <a16:creationId xmlns:a16="http://schemas.microsoft.com/office/drawing/2014/main" id="{CE5F3469-73B3-4DE4-839B-33F6C4ACEA69}"/>
              </a:ext>
            </a:extLst>
          </p:cNvPr>
          <p:cNvGraphicFramePr>
            <a:graphicFrameLocks noGrp="1"/>
          </p:cNvGraphicFramePr>
          <p:nvPr>
            <p:extLst>
              <p:ext uri="{D42A27DB-BD31-4B8C-83A1-F6EECF244321}">
                <p14:modId xmlns:p14="http://schemas.microsoft.com/office/powerpoint/2010/main" val="3964845760"/>
              </p:ext>
            </p:extLst>
          </p:nvPr>
        </p:nvGraphicFramePr>
        <p:xfrm>
          <a:off x="3935457" y="2216819"/>
          <a:ext cx="2627574" cy="1554480"/>
        </p:xfrm>
        <a:graphic>
          <a:graphicData uri="http://schemas.openxmlformats.org/drawingml/2006/table">
            <a:tbl>
              <a:tblPr firstRow="1" firstCol="1">
                <a:tableStyleId>{5C22544A-7EE6-4342-B048-85BDC9FD1C3A}</a:tableStyleId>
              </a:tblPr>
              <a:tblGrid>
                <a:gridCol w="875858">
                  <a:extLst>
                    <a:ext uri="{9D8B030D-6E8A-4147-A177-3AD203B41FA5}">
                      <a16:colId xmlns:a16="http://schemas.microsoft.com/office/drawing/2014/main" val="2435459435"/>
                    </a:ext>
                  </a:extLst>
                </a:gridCol>
                <a:gridCol w="875858">
                  <a:extLst>
                    <a:ext uri="{9D8B030D-6E8A-4147-A177-3AD203B41FA5}">
                      <a16:colId xmlns:a16="http://schemas.microsoft.com/office/drawing/2014/main" val="3058956180"/>
                    </a:ext>
                  </a:extLst>
                </a:gridCol>
                <a:gridCol w="875858">
                  <a:extLst>
                    <a:ext uri="{9D8B030D-6E8A-4147-A177-3AD203B41FA5}">
                      <a16:colId xmlns:a16="http://schemas.microsoft.com/office/drawing/2014/main" val="821944575"/>
                    </a:ext>
                  </a:extLst>
                </a:gridCol>
              </a:tblGrid>
              <a:tr h="370840">
                <a:tc>
                  <a:txBody>
                    <a:bodyPr/>
                    <a:lstStyle/>
                    <a:p>
                      <a:pPr algn="ctr"/>
                      <a:endParaRPr lang="en-US" sz="2800" dirty="0"/>
                    </a:p>
                  </a:txBody>
                  <a:tcPr/>
                </a:tc>
                <a:tc>
                  <a:txBody>
                    <a:bodyPr/>
                    <a:lstStyle/>
                    <a:p>
                      <a:pPr algn="ctr"/>
                      <a:r>
                        <a:rPr lang="en-US" sz="2800" dirty="0"/>
                        <a:t>Yes</a:t>
                      </a:r>
                    </a:p>
                  </a:txBody>
                  <a:tcPr/>
                </a:tc>
                <a:tc>
                  <a:txBody>
                    <a:bodyPr/>
                    <a:lstStyle/>
                    <a:p>
                      <a:pPr algn="ctr"/>
                      <a:r>
                        <a:rPr lang="en-US" sz="2800" dirty="0"/>
                        <a:t>No</a:t>
                      </a:r>
                    </a:p>
                  </a:txBody>
                  <a:tcPr/>
                </a:tc>
                <a:extLst>
                  <a:ext uri="{0D108BD9-81ED-4DB2-BD59-A6C34878D82A}">
                    <a16:rowId xmlns:a16="http://schemas.microsoft.com/office/drawing/2014/main" val="185832142"/>
                  </a:ext>
                </a:extLst>
              </a:tr>
              <a:tr h="370840">
                <a:tc>
                  <a:txBody>
                    <a:bodyPr/>
                    <a:lstStyle/>
                    <a:p>
                      <a:pPr algn="ctr"/>
                      <a:r>
                        <a:rPr lang="en-US" sz="2800" dirty="0"/>
                        <a:t>Yes</a:t>
                      </a:r>
                    </a:p>
                  </a:txBody>
                  <a:tcPr/>
                </a:tc>
                <a:tc>
                  <a:txBody>
                    <a:bodyPr/>
                    <a:lstStyle/>
                    <a:p>
                      <a:pPr algn="ctr"/>
                      <a:r>
                        <a:rPr lang="en-US" sz="2800" b="1" dirty="0">
                          <a:solidFill>
                            <a:srgbClr val="FFC000"/>
                          </a:solidFill>
                        </a:rPr>
                        <a:t>.50</a:t>
                      </a:r>
                    </a:p>
                  </a:txBody>
                  <a:tcPr/>
                </a:tc>
                <a:tc>
                  <a:txBody>
                    <a:bodyPr/>
                    <a:lstStyle/>
                    <a:p>
                      <a:pPr algn="ctr"/>
                      <a:r>
                        <a:rPr lang="en-US" sz="2800" b="1" dirty="0">
                          <a:solidFill>
                            <a:srgbClr val="7030A0"/>
                          </a:solidFill>
                        </a:rPr>
                        <a:t>0</a:t>
                      </a:r>
                    </a:p>
                  </a:txBody>
                  <a:tcPr/>
                </a:tc>
                <a:extLst>
                  <a:ext uri="{0D108BD9-81ED-4DB2-BD59-A6C34878D82A}">
                    <a16:rowId xmlns:a16="http://schemas.microsoft.com/office/drawing/2014/main" val="3687583649"/>
                  </a:ext>
                </a:extLst>
              </a:tr>
              <a:tr h="370840">
                <a:tc>
                  <a:txBody>
                    <a:bodyPr/>
                    <a:lstStyle/>
                    <a:p>
                      <a:pPr algn="ctr"/>
                      <a:r>
                        <a:rPr lang="en-US" sz="2800" dirty="0"/>
                        <a:t>No</a:t>
                      </a:r>
                    </a:p>
                  </a:txBody>
                  <a:tcPr/>
                </a:tc>
                <a:tc>
                  <a:txBody>
                    <a:bodyPr/>
                    <a:lstStyle/>
                    <a:p>
                      <a:pPr algn="ctr"/>
                      <a:r>
                        <a:rPr lang="en-US" sz="2800" b="1" dirty="0">
                          <a:solidFill>
                            <a:srgbClr val="F56FE2"/>
                          </a:solidFill>
                        </a:rPr>
                        <a:t>0</a:t>
                      </a:r>
                    </a:p>
                  </a:txBody>
                  <a:tcPr/>
                </a:tc>
                <a:tc>
                  <a:txBody>
                    <a:bodyPr/>
                    <a:lstStyle/>
                    <a:p>
                      <a:pPr algn="ctr"/>
                      <a:r>
                        <a:rPr lang="en-US" sz="2800" b="1" dirty="0">
                          <a:solidFill>
                            <a:schemeClr val="bg2">
                              <a:lumMod val="50000"/>
                            </a:schemeClr>
                          </a:solidFill>
                        </a:rPr>
                        <a:t>.50</a:t>
                      </a:r>
                    </a:p>
                  </a:txBody>
                  <a:tcPr/>
                </a:tc>
                <a:extLst>
                  <a:ext uri="{0D108BD9-81ED-4DB2-BD59-A6C34878D82A}">
                    <a16:rowId xmlns:a16="http://schemas.microsoft.com/office/drawing/2014/main" val="1510613009"/>
                  </a:ext>
                </a:extLst>
              </a:tr>
            </a:tbl>
          </a:graphicData>
        </a:graphic>
      </p:graphicFrame>
      <p:cxnSp>
        <p:nvCxnSpPr>
          <p:cNvPr id="14" name="Straight Connector 13">
            <a:extLst>
              <a:ext uri="{FF2B5EF4-FFF2-40B4-BE49-F238E27FC236}">
                <a16:creationId xmlns:a16="http://schemas.microsoft.com/office/drawing/2014/main" id="{6811514C-A3B7-446E-9223-D2FA6AE254C5}"/>
              </a:ext>
            </a:extLst>
          </p:cNvPr>
          <p:cNvCxnSpPr>
            <a:cxnSpLocks/>
          </p:cNvCxnSpPr>
          <p:nvPr/>
        </p:nvCxnSpPr>
        <p:spPr>
          <a:xfrm flipH="1">
            <a:off x="3211830" y="2994059"/>
            <a:ext cx="1703070" cy="1362041"/>
          </a:xfrm>
          <a:prstGeom prst="line">
            <a:avLst/>
          </a:prstGeom>
          <a:ln w="57150">
            <a:solidFill>
              <a:srgbClr val="FFC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C98B702-1C29-411C-99D4-9D2F35371A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11464" y="4187055"/>
            <a:ext cx="2696508" cy="1547888"/>
          </a:xfrm>
          <a:prstGeom prst="rect">
            <a:avLst/>
          </a:prstGeom>
          <a:noFill/>
          <a:ln w="57150">
            <a:solidFill>
              <a:srgbClr val="FFC000"/>
            </a:solidFill>
            <a:miter lim="800000"/>
            <a:headEnd/>
            <a:tailEnd/>
          </a:ln>
          <a:extLst>
            <a:ext uri="{909E8E84-426E-40DD-AFC4-6F175D3DCCD1}">
              <a14:hiddenFill xmlns:a14="http://schemas.microsoft.com/office/drawing/2010/main">
                <a:solidFill>
                  <a:schemeClr val="accent1"/>
                </a:solidFill>
              </a14:hiddenFill>
            </a:ext>
          </a:extLst>
        </p:spPr>
      </p:pic>
      <p:pic>
        <p:nvPicPr>
          <p:cNvPr id="10" name="Picture 9">
            <a:extLst>
              <a:ext uri="{FF2B5EF4-FFF2-40B4-BE49-F238E27FC236}">
                <a16:creationId xmlns:a16="http://schemas.microsoft.com/office/drawing/2014/main" id="{B8DBC197-69D5-4FCE-A81A-A2369F578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148" y="4787105"/>
            <a:ext cx="2696507" cy="1547888"/>
          </a:xfrm>
          <a:prstGeom prst="rect">
            <a:avLst/>
          </a:prstGeom>
          <a:noFill/>
          <a:ln w="57150">
            <a:solidFill>
              <a:srgbClr val="F56FE2"/>
            </a:solidFill>
            <a:miter lim="800000"/>
            <a:headEnd/>
            <a:tailEnd/>
          </a:ln>
          <a:extLst>
            <a:ext uri="{909E8E84-426E-40DD-AFC4-6F175D3DCCD1}">
              <a14:hiddenFill xmlns:a14="http://schemas.microsoft.com/office/drawing/2010/main">
                <a:solidFill>
                  <a:schemeClr val="accent1"/>
                </a:solidFill>
              </a14:hiddenFill>
            </a:ext>
          </a:extLst>
        </p:spPr>
      </p:pic>
      <p:cxnSp>
        <p:nvCxnSpPr>
          <p:cNvPr id="17" name="Straight Connector 16">
            <a:extLst>
              <a:ext uri="{FF2B5EF4-FFF2-40B4-BE49-F238E27FC236}">
                <a16:creationId xmlns:a16="http://schemas.microsoft.com/office/drawing/2014/main" id="{B31EBB78-24EF-48AB-807E-69C78572AEC8}"/>
              </a:ext>
            </a:extLst>
          </p:cNvPr>
          <p:cNvCxnSpPr>
            <a:cxnSpLocks/>
          </p:cNvCxnSpPr>
          <p:nvPr/>
        </p:nvCxnSpPr>
        <p:spPr>
          <a:xfrm>
            <a:off x="6297930" y="3078135"/>
            <a:ext cx="617666" cy="1156063"/>
          </a:xfrm>
          <a:prstGeom prst="line">
            <a:avLst/>
          </a:prstGeom>
          <a:ln w="5715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81C4342-DC2E-44F3-A599-171279962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880" y="4187055"/>
            <a:ext cx="2696507" cy="1547888"/>
          </a:xfrm>
          <a:prstGeom prst="rect">
            <a:avLst/>
          </a:prstGeom>
          <a:noFill/>
          <a:ln w="57150">
            <a:solidFill>
              <a:srgbClr val="7030A0"/>
            </a:solidFill>
            <a:miter lim="800000"/>
            <a:headEnd/>
            <a:tailEnd/>
          </a:ln>
          <a:extLst>
            <a:ext uri="{909E8E84-426E-40DD-AFC4-6F175D3DCCD1}">
              <a14:hiddenFill xmlns:a14="http://schemas.microsoft.com/office/drawing/2010/main">
                <a:solidFill>
                  <a:schemeClr val="accent1"/>
                </a:solidFill>
              </a14:hiddenFill>
            </a:ext>
          </a:extLst>
        </p:spPr>
      </p:pic>
      <p:pic>
        <p:nvPicPr>
          <p:cNvPr id="11" name="Picture 10">
            <a:extLst>
              <a:ext uri="{FF2B5EF4-FFF2-40B4-BE49-F238E27FC236}">
                <a16:creationId xmlns:a16="http://schemas.microsoft.com/office/drawing/2014/main" id="{7562CEAF-027C-48FC-A997-BB21ED3B52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8769" y="4787105"/>
            <a:ext cx="2696507" cy="1547888"/>
          </a:xfrm>
          <a:prstGeom prst="rect">
            <a:avLst/>
          </a:prstGeom>
          <a:noFill/>
          <a:ln w="57150">
            <a:solidFill>
              <a:schemeClr val="bg2">
                <a:lumMod val="50000"/>
              </a:schemeClr>
            </a:solidFill>
            <a:miter lim="800000"/>
            <a:headEnd/>
            <a:tailEnd/>
          </a:ln>
          <a:extLst>
            <a:ext uri="{909E8E84-426E-40DD-AFC4-6F175D3DCCD1}">
              <a14:hiddenFill xmlns:a14="http://schemas.microsoft.com/office/drawing/2010/main">
                <a:solidFill>
                  <a:schemeClr val="accent1"/>
                </a:solidFill>
              </a14:hiddenFill>
            </a:ext>
          </a:extLst>
        </p:spPr>
      </p:pic>
      <p:cxnSp>
        <p:nvCxnSpPr>
          <p:cNvPr id="20" name="Straight Connector 19">
            <a:extLst>
              <a:ext uri="{FF2B5EF4-FFF2-40B4-BE49-F238E27FC236}">
                <a16:creationId xmlns:a16="http://schemas.microsoft.com/office/drawing/2014/main" id="{1C6C0FF1-FE75-41A5-9698-B0B57272B861}"/>
              </a:ext>
            </a:extLst>
          </p:cNvPr>
          <p:cNvCxnSpPr>
            <a:cxnSpLocks/>
          </p:cNvCxnSpPr>
          <p:nvPr/>
        </p:nvCxnSpPr>
        <p:spPr>
          <a:xfrm>
            <a:off x="6146290" y="3622475"/>
            <a:ext cx="617666" cy="1156063"/>
          </a:xfrm>
          <a:prstGeom prst="line">
            <a:avLst/>
          </a:prstGeom>
          <a:ln w="57150">
            <a:solidFill>
              <a:schemeClr val="bg2">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7C7C847-C463-4BCB-9430-C5E837A3F9B9}"/>
              </a:ext>
            </a:extLst>
          </p:cNvPr>
          <p:cNvCxnSpPr>
            <a:cxnSpLocks/>
          </p:cNvCxnSpPr>
          <p:nvPr/>
        </p:nvCxnSpPr>
        <p:spPr>
          <a:xfrm flipH="1">
            <a:off x="3444655" y="3674855"/>
            <a:ext cx="1569624" cy="1281295"/>
          </a:xfrm>
          <a:prstGeom prst="line">
            <a:avLst/>
          </a:prstGeom>
          <a:ln w="57150">
            <a:solidFill>
              <a:srgbClr val="F56FE2"/>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9ACC1FD-6BB8-45DF-A797-550E428BB0E1}"/>
              </a:ext>
            </a:extLst>
          </p:cNvPr>
          <p:cNvSpPr txBox="1"/>
          <p:nvPr/>
        </p:nvSpPr>
        <p:spPr>
          <a:xfrm>
            <a:off x="3365586" y="1543689"/>
            <a:ext cx="4438203" cy="523220"/>
          </a:xfrm>
          <a:prstGeom prst="rect">
            <a:avLst/>
          </a:prstGeom>
          <a:solidFill>
            <a:srgbClr val="92D050"/>
          </a:solidFill>
          <a:ln>
            <a:solidFill>
              <a:schemeClr val="tx1"/>
            </a:solidFill>
          </a:ln>
        </p:spPr>
        <p:txBody>
          <a:bodyPr wrap="none" rtlCol="0">
            <a:spAutoFit/>
          </a:bodyPr>
          <a:lstStyle/>
          <a:p>
            <a:r>
              <a:rPr lang="en-US" sz="2800" b="1" dirty="0"/>
              <a:t>Will Candidate X be Elected?</a:t>
            </a:r>
          </a:p>
        </p:txBody>
      </p:sp>
    </p:spTree>
    <p:extLst>
      <p:ext uri="{BB962C8B-B14F-4D97-AF65-F5344CB8AC3E}">
        <p14:creationId xmlns:p14="http://schemas.microsoft.com/office/powerpoint/2010/main" val="9177831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DE72-29CF-41E8-8D53-7DA7115579EB}"/>
              </a:ext>
            </a:extLst>
          </p:cNvPr>
          <p:cNvSpPr>
            <a:spLocks noGrp="1"/>
          </p:cNvSpPr>
          <p:nvPr>
            <p:ph type="title"/>
          </p:nvPr>
        </p:nvSpPr>
        <p:spPr/>
        <p:txBody>
          <a:bodyPr/>
          <a:lstStyle/>
          <a:p>
            <a:r>
              <a:rPr lang="en-US" sz="7200" dirty="0"/>
              <a:t>Agenda</a:t>
            </a:r>
            <a:endParaRPr lang="en-US" dirty="0"/>
          </a:p>
        </p:txBody>
      </p:sp>
      <p:sp>
        <p:nvSpPr>
          <p:cNvPr id="3" name="Content Placeholder 2">
            <a:extLst>
              <a:ext uri="{FF2B5EF4-FFF2-40B4-BE49-F238E27FC236}">
                <a16:creationId xmlns:a16="http://schemas.microsoft.com/office/drawing/2014/main" id="{ED06F72F-0D78-429B-8C1C-D900E2C3418E}"/>
              </a:ext>
            </a:extLst>
          </p:cNvPr>
          <p:cNvSpPr>
            <a:spLocks noGrp="1"/>
          </p:cNvSpPr>
          <p:nvPr>
            <p:ph idx="1"/>
          </p:nvPr>
        </p:nvSpPr>
        <p:spPr>
          <a:xfrm>
            <a:off x="628650" y="1825625"/>
            <a:ext cx="7886700" cy="4667249"/>
          </a:xfrm>
        </p:spPr>
        <p:txBody>
          <a:bodyPr>
            <a:normAutofit/>
          </a:bodyPr>
          <a:lstStyle/>
          <a:p>
            <a:pPr marL="514350" indent="-514350">
              <a:buFont typeface="+mj-lt"/>
              <a:buAutoNum type="arabicPeriod"/>
            </a:pPr>
            <a:r>
              <a:rPr lang="en-US" sz="3600" dirty="0"/>
              <a:t>Background</a:t>
            </a:r>
          </a:p>
          <a:p>
            <a:pPr marL="514350" indent="-514350">
              <a:buFont typeface="+mj-lt"/>
              <a:buAutoNum type="arabicPeriod"/>
            </a:pPr>
            <a:r>
              <a:rPr lang="en-US" sz="3600" dirty="0"/>
              <a:t>Electoral Feedback</a:t>
            </a:r>
          </a:p>
          <a:p>
            <a:pPr marL="514350" indent="-514350">
              <a:buFont typeface="+mj-lt"/>
              <a:buAutoNum type="arabicPeriod"/>
            </a:pPr>
            <a:r>
              <a:rPr lang="en-US" sz="3600" dirty="0"/>
              <a:t>Event Derivatives</a:t>
            </a:r>
          </a:p>
          <a:p>
            <a:pPr marL="514350" indent="-514350">
              <a:buFont typeface="+mj-lt"/>
              <a:buAutoNum type="arabicPeriod"/>
            </a:pPr>
            <a:r>
              <a:rPr lang="en-US" sz="3600" dirty="0"/>
              <a:t>Synthesis</a:t>
            </a:r>
          </a:p>
          <a:p>
            <a:pPr marL="514350" indent="-514350">
              <a:buFont typeface="+mj-lt"/>
              <a:buAutoNum type="arabicPeriod"/>
            </a:pPr>
            <a:r>
              <a:rPr lang="en-US" sz="3600" dirty="0"/>
              <a:t>Why Laypeople Will Care</a:t>
            </a:r>
          </a:p>
        </p:txBody>
      </p:sp>
      <p:sp>
        <p:nvSpPr>
          <p:cNvPr id="4" name="Footer Placeholder 3">
            <a:extLst>
              <a:ext uri="{FF2B5EF4-FFF2-40B4-BE49-F238E27FC236}">
                <a16:creationId xmlns:a16="http://schemas.microsoft.com/office/drawing/2014/main" id="{F377AF3B-B747-44AF-B7B1-3F174F370335}"/>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183946BF-949A-488B-9FAF-8F8BCFA7D5D5}"/>
              </a:ext>
            </a:extLst>
          </p:cNvPr>
          <p:cNvSpPr>
            <a:spLocks noGrp="1"/>
          </p:cNvSpPr>
          <p:nvPr>
            <p:ph type="sldNum" sz="quarter" idx="12"/>
          </p:nvPr>
        </p:nvSpPr>
        <p:spPr/>
        <p:txBody>
          <a:bodyPr/>
          <a:lstStyle/>
          <a:p>
            <a:fld id="{1A10F235-9555-41B0-B8E9-2A55BD748559}" type="slidenum">
              <a:rPr lang="en-US" smtClean="0"/>
              <a:t>46</a:t>
            </a:fld>
            <a:endParaRPr lang="en-US"/>
          </a:p>
        </p:txBody>
      </p:sp>
      <p:sp>
        <p:nvSpPr>
          <p:cNvPr id="6" name="Rectangle: Rounded Corners 5">
            <a:extLst>
              <a:ext uri="{FF2B5EF4-FFF2-40B4-BE49-F238E27FC236}">
                <a16:creationId xmlns:a16="http://schemas.microsoft.com/office/drawing/2014/main" id="{896C70D4-3801-4191-8535-8FC8038330D6}"/>
              </a:ext>
            </a:extLst>
          </p:cNvPr>
          <p:cNvSpPr/>
          <p:nvPr/>
        </p:nvSpPr>
        <p:spPr>
          <a:xfrm>
            <a:off x="333375" y="3533775"/>
            <a:ext cx="4686300" cy="9144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51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152400"/>
            <a:ext cx="8356600" cy="1371600"/>
          </a:xfrm>
        </p:spPr>
        <p:txBody>
          <a:bodyPr>
            <a:normAutofit/>
          </a:bodyPr>
          <a:lstStyle/>
          <a:p>
            <a:r>
              <a:rPr lang="en-US" b="1" dirty="0"/>
              <a:t>Basic Arithmetic</a:t>
            </a:r>
          </a:p>
        </p:txBody>
      </p:sp>
      <p:sp>
        <p:nvSpPr>
          <p:cNvPr id="2" name="TextBox 1">
            <a:extLst>
              <a:ext uri="{FF2B5EF4-FFF2-40B4-BE49-F238E27FC236}">
                <a16:creationId xmlns:a16="http://schemas.microsoft.com/office/drawing/2014/main" id="{2C77F43B-3839-4F9A-9C54-6B27741E3DA7}"/>
              </a:ext>
            </a:extLst>
          </p:cNvPr>
          <p:cNvSpPr txBox="1"/>
          <p:nvPr/>
        </p:nvSpPr>
        <p:spPr>
          <a:xfrm>
            <a:off x="6502065" y="2025055"/>
            <a:ext cx="2488575" cy="1200329"/>
          </a:xfrm>
          <a:prstGeom prst="rect">
            <a:avLst/>
          </a:prstGeom>
          <a:noFill/>
        </p:spPr>
        <p:txBody>
          <a:bodyPr wrap="square" rtlCol="0">
            <a:spAutoFit/>
          </a:bodyPr>
          <a:lstStyle/>
          <a:p>
            <a:pPr algn="ctr"/>
            <a:r>
              <a:rPr lang="en-US" sz="2400" b="1" dirty="0"/>
              <a:t> “Good Economy”</a:t>
            </a:r>
            <a:br>
              <a:rPr lang="en-US" sz="2400" b="1" dirty="0"/>
            </a:br>
            <a:r>
              <a:rPr lang="en-US" sz="2400" b="1" dirty="0"/>
              <a:t>(Conditional Likelihood)</a:t>
            </a:r>
          </a:p>
        </p:txBody>
      </p:sp>
      <p:sp>
        <p:nvSpPr>
          <p:cNvPr id="10" name="TextBox 9">
            <a:extLst>
              <a:ext uri="{FF2B5EF4-FFF2-40B4-BE49-F238E27FC236}">
                <a16:creationId xmlns:a16="http://schemas.microsoft.com/office/drawing/2014/main" id="{C4F25D42-5932-4DDE-9552-87B641FF6123}"/>
              </a:ext>
            </a:extLst>
          </p:cNvPr>
          <p:cNvSpPr txBox="1"/>
          <p:nvPr/>
        </p:nvSpPr>
        <p:spPr>
          <a:xfrm>
            <a:off x="2281473" y="4810254"/>
            <a:ext cx="1878802" cy="461665"/>
          </a:xfrm>
          <a:prstGeom prst="rect">
            <a:avLst/>
          </a:prstGeom>
          <a:noFill/>
        </p:spPr>
        <p:txBody>
          <a:bodyPr wrap="square" rtlCol="0">
            <a:spAutoFit/>
          </a:bodyPr>
          <a:lstStyle/>
          <a:p>
            <a:r>
              <a:rPr lang="en-US" sz="2400" dirty="0"/>
              <a:t>Elon Musk</a:t>
            </a:r>
          </a:p>
        </p:txBody>
      </p:sp>
      <p:graphicFrame>
        <p:nvGraphicFramePr>
          <p:cNvPr id="3" name="Table 2">
            <a:extLst>
              <a:ext uri="{FF2B5EF4-FFF2-40B4-BE49-F238E27FC236}">
                <a16:creationId xmlns:a16="http://schemas.microsoft.com/office/drawing/2014/main" id="{6F5B4751-1950-44FB-A0A8-DF19D515472A}"/>
              </a:ext>
            </a:extLst>
          </p:cNvPr>
          <p:cNvGraphicFramePr>
            <a:graphicFrameLocks noGrp="1"/>
          </p:cNvGraphicFramePr>
          <p:nvPr>
            <p:extLst>
              <p:ext uri="{D42A27DB-BD31-4B8C-83A1-F6EECF244321}">
                <p14:modId xmlns:p14="http://schemas.microsoft.com/office/powerpoint/2010/main" val="686093062"/>
              </p:ext>
            </p:extLst>
          </p:nvPr>
        </p:nvGraphicFramePr>
        <p:xfrm>
          <a:off x="3884948" y="3380859"/>
          <a:ext cx="2488575" cy="2352725"/>
        </p:xfrm>
        <a:graphic>
          <a:graphicData uri="http://schemas.openxmlformats.org/drawingml/2006/table">
            <a:tbl>
              <a:tblPr>
                <a:tableStyleId>{5C22544A-7EE6-4342-B048-85BDC9FD1C3A}</a:tableStyleId>
              </a:tblPr>
              <a:tblGrid>
                <a:gridCol w="829525">
                  <a:extLst>
                    <a:ext uri="{9D8B030D-6E8A-4147-A177-3AD203B41FA5}">
                      <a16:colId xmlns:a16="http://schemas.microsoft.com/office/drawing/2014/main" val="3361965431"/>
                    </a:ext>
                  </a:extLst>
                </a:gridCol>
                <a:gridCol w="829525">
                  <a:extLst>
                    <a:ext uri="{9D8B030D-6E8A-4147-A177-3AD203B41FA5}">
                      <a16:colId xmlns:a16="http://schemas.microsoft.com/office/drawing/2014/main" val="3406563384"/>
                    </a:ext>
                  </a:extLst>
                </a:gridCol>
                <a:gridCol w="829525">
                  <a:extLst>
                    <a:ext uri="{9D8B030D-6E8A-4147-A177-3AD203B41FA5}">
                      <a16:colId xmlns:a16="http://schemas.microsoft.com/office/drawing/2014/main" val="157978700"/>
                    </a:ext>
                  </a:extLst>
                </a:gridCol>
              </a:tblGrid>
              <a:tr h="470545">
                <a:tc>
                  <a:txBody>
                    <a:bodyPr/>
                    <a:lstStyle/>
                    <a:p>
                      <a:pPr algn="ctr"/>
                      <a:r>
                        <a:rPr lang="en-US" dirty="0"/>
                        <a:t>0.0005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0.001</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918387932"/>
                  </a:ext>
                </a:extLst>
              </a:tr>
              <a:tr h="470545">
                <a:tc>
                  <a:txBody>
                    <a:bodyPr/>
                    <a:lstStyle/>
                    <a:p>
                      <a:pPr algn="ctr"/>
                      <a:r>
                        <a:rPr lang="en-US" dirty="0"/>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.61</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985640461"/>
                  </a:ext>
                </a:extLst>
              </a:tr>
              <a:tr h="470545">
                <a:tc>
                  <a:txBody>
                    <a:bodyPr/>
                    <a:lstStyle/>
                    <a:p>
                      <a:pPr algn="ctr"/>
                      <a:r>
                        <a:rPr lang="en-US" dirty="0"/>
                        <a:t>.23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.38</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073692094"/>
                  </a:ext>
                </a:extLst>
              </a:tr>
              <a:tr h="470545">
                <a:tc>
                  <a:txBody>
                    <a:bodyPr/>
                    <a:lstStyle/>
                    <a:p>
                      <a:pPr algn="ctr"/>
                      <a:r>
                        <a:rPr lang="en-US"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.009</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310937938"/>
                  </a:ext>
                </a:extLst>
              </a:tr>
              <a:tr h="470545">
                <a:tc>
                  <a:txBody>
                    <a:bodyPr/>
                    <a:lstStyle/>
                    <a:p>
                      <a:pPr algn="ctr"/>
                      <a:r>
                        <a:rPr lang="en-US" dirty="0"/>
                        <a:t>.6505</a:t>
                      </a:r>
                    </a:p>
                  </a:txBody>
                  <a:tcPr>
                    <a:lnT w="12700" cap="flat" cmpd="sng" algn="ctr">
                      <a:solidFill>
                        <a:schemeClr val="tx1"/>
                      </a:solidFill>
                      <a:prstDash val="solid"/>
                      <a:round/>
                      <a:headEnd type="none" w="med" len="med"/>
                      <a:tailEnd type="none" w="med" len="med"/>
                    </a:lnT>
                    <a:noFill/>
                  </a:tcPr>
                </a:tc>
                <a:tc>
                  <a:txBody>
                    <a:bodyPr/>
                    <a:lstStyle/>
                    <a:p>
                      <a:pPr algn="ctr"/>
                      <a:r>
                        <a:rPr lang="en-US" dirty="0"/>
                        <a:t>.3495</a:t>
                      </a:r>
                    </a:p>
                  </a:txBody>
                  <a:tcPr>
                    <a:lnT w="12700" cap="flat" cmpd="sng" algn="ctr">
                      <a:solidFill>
                        <a:schemeClr val="tx1"/>
                      </a:solidFill>
                      <a:prstDash val="solid"/>
                      <a:round/>
                      <a:headEnd type="none" w="med" len="med"/>
                      <a:tailEnd type="none" w="med" len="med"/>
                    </a:lnT>
                    <a:noFill/>
                  </a:tcPr>
                </a:tc>
                <a:tc>
                  <a:txBody>
                    <a:bodyPr/>
                    <a:lstStyle/>
                    <a:p>
                      <a:pPr algn="ctr"/>
                      <a:endParaRPr lang="en-US" dirty="0"/>
                    </a:p>
                  </a:txBody>
                  <a:tcPr>
                    <a:noFill/>
                  </a:tcPr>
                </a:tc>
                <a:extLst>
                  <a:ext uri="{0D108BD9-81ED-4DB2-BD59-A6C34878D82A}">
                    <a16:rowId xmlns:a16="http://schemas.microsoft.com/office/drawing/2014/main" val="1020000188"/>
                  </a:ext>
                </a:extLst>
              </a:tr>
            </a:tbl>
          </a:graphicData>
        </a:graphic>
      </p:graphicFrame>
      <p:sp>
        <p:nvSpPr>
          <p:cNvPr id="12" name="TextBox 11">
            <a:extLst>
              <a:ext uri="{FF2B5EF4-FFF2-40B4-BE49-F238E27FC236}">
                <a16:creationId xmlns:a16="http://schemas.microsoft.com/office/drawing/2014/main" id="{7F338D1D-2CF6-4E85-AD09-BEF1BD03B9B6}"/>
              </a:ext>
            </a:extLst>
          </p:cNvPr>
          <p:cNvSpPr txBox="1"/>
          <p:nvPr/>
        </p:nvSpPr>
        <p:spPr>
          <a:xfrm>
            <a:off x="2115334" y="3860284"/>
            <a:ext cx="1659628" cy="461665"/>
          </a:xfrm>
          <a:prstGeom prst="rect">
            <a:avLst/>
          </a:prstGeom>
          <a:noFill/>
        </p:spPr>
        <p:txBody>
          <a:bodyPr wrap="square" rtlCol="0">
            <a:spAutoFit/>
          </a:bodyPr>
          <a:lstStyle/>
          <a:p>
            <a:pPr algn="r"/>
            <a:r>
              <a:rPr lang="en-US" sz="2400" dirty="0"/>
              <a:t>Democrat</a:t>
            </a:r>
          </a:p>
        </p:txBody>
      </p:sp>
      <p:sp>
        <p:nvSpPr>
          <p:cNvPr id="13" name="TextBox 12">
            <a:extLst>
              <a:ext uri="{FF2B5EF4-FFF2-40B4-BE49-F238E27FC236}">
                <a16:creationId xmlns:a16="http://schemas.microsoft.com/office/drawing/2014/main" id="{03C48DD5-786A-4BC5-8810-1704BF852A17}"/>
              </a:ext>
            </a:extLst>
          </p:cNvPr>
          <p:cNvSpPr txBox="1"/>
          <p:nvPr/>
        </p:nvSpPr>
        <p:spPr>
          <a:xfrm>
            <a:off x="2115334" y="4321949"/>
            <a:ext cx="1659628" cy="461665"/>
          </a:xfrm>
          <a:prstGeom prst="rect">
            <a:avLst/>
          </a:prstGeom>
          <a:noFill/>
        </p:spPr>
        <p:txBody>
          <a:bodyPr wrap="square" rtlCol="0">
            <a:spAutoFit/>
          </a:bodyPr>
          <a:lstStyle/>
          <a:p>
            <a:pPr algn="r"/>
            <a:r>
              <a:rPr lang="en-US" sz="2400" dirty="0"/>
              <a:t>Republican</a:t>
            </a:r>
          </a:p>
        </p:txBody>
      </p:sp>
      <p:sp>
        <p:nvSpPr>
          <p:cNvPr id="14" name="TextBox 13">
            <a:extLst>
              <a:ext uri="{FF2B5EF4-FFF2-40B4-BE49-F238E27FC236}">
                <a16:creationId xmlns:a16="http://schemas.microsoft.com/office/drawing/2014/main" id="{D212CBBB-873F-4AAC-8FC8-0B5DE567E2C3}"/>
              </a:ext>
            </a:extLst>
          </p:cNvPr>
          <p:cNvSpPr txBox="1"/>
          <p:nvPr/>
        </p:nvSpPr>
        <p:spPr>
          <a:xfrm>
            <a:off x="1840127" y="3380859"/>
            <a:ext cx="1989828" cy="461665"/>
          </a:xfrm>
          <a:prstGeom prst="rect">
            <a:avLst/>
          </a:prstGeom>
          <a:noFill/>
        </p:spPr>
        <p:txBody>
          <a:bodyPr wrap="square" rtlCol="0">
            <a:spAutoFit/>
          </a:bodyPr>
          <a:lstStyle/>
          <a:p>
            <a:r>
              <a:rPr lang="en-US" sz="2400" dirty="0"/>
              <a:t>Someone Else</a:t>
            </a:r>
          </a:p>
        </p:txBody>
      </p:sp>
      <p:sp>
        <p:nvSpPr>
          <p:cNvPr id="15" name="TextBox 14">
            <a:extLst>
              <a:ext uri="{FF2B5EF4-FFF2-40B4-BE49-F238E27FC236}">
                <a16:creationId xmlns:a16="http://schemas.microsoft.com/office/drawing/2014/main" id="{AB994B47-89DC-47FB-83B6-58F92BCF33F4}"/>
              </a:ext>
            </a:extLst>
          </p:cNvPr>
          <p:cNvSpPr txBox="1"/>
          <p:nvPr/>
        </p:nvSpPr>
        <p:spPr>
          <a:xfrm rot="19026479">
            <a:off x="3956834" y="2484317"/>
            <a:ext cx="1659628" cy="461665"/>
          </a:xfrm>
          <a:prstGeom prst="rect">
            <a:avLst/>
          </a:prstGeom>
          <a:noFill/>
        </p:spPr>
        <p:txBody>
          <a:bodyPr wrap="square" rtlCol="0">
            <a:spAutoFit/>
          </a:bodyPr>
          <a:lstStyle/>
          <a:p>
            <a:r>
              <a:rPr lang="en-US" sz="2400" dirty="0"/>
              <a:t>No</a:t>
            </a:r>
          </a:p>
        </p:txBody>
      </p:sp>
      <p:sp>
        <p:nvSpPr>
          <p:cNvPr id="16" name="TextBox 15">
            <a:extLst>
              <a:ext uri="{FF2B5EF4-FFF2-40B4-BE49-F238E27FC236}">
                <a16:creationId xmlns:a16="http://schemas.microsoft.com/office/drawing/2014/main" id="{0E361C43-8DB6-4C88-8BF4-0783EE32FA35}"/>
              </a:ext>
            </a:extLst>
          </p:cNvPr>
          <p:cNvSpPr txBox="1"/>
          <p:nvPr/>
        </p:nvSpPr>
        <p:spPr>
          <a:xfrm rot="19026479">
            <a:off x="4778646" y="2450221"/>
            <a:ext cx="1659628" cy="461665"/>
          </a:xfrm>
          <a:prstGeom prst="rect">
            <a:avLst/>
          </a:prstGeom>
          <a:noFill/>
        </p:spPr>
        <p:txBody>
          <a:bodyPr wrap="square" rtlCol="0">
            <a:spAutoFit/>
          </a:bodyPr>
          <a:lstStyle/>
          <a:p>
            <a:r>
              <a:rPr lang="en-US" sz="2400" dirty="0"/>
              <a:t>Yes</a:t>
            </a:r>
          </a:p>
        </p:txBody>
      </p:sp>
      <p:sp>
        <p:nvSpPr>
          <p:cNvPr id="17" name="TextBox 16">
            <a:extLst>
              <a:ext uri="{FF2B5EF4-FFF2-40B4-BE49-F238E27FC236}">
                <a16:creationId xmlns:a16="http://schemas.microsoft.com/office/drawing/2014/main" id="{6B391661-20B3-4E85-9E75-F721D51B5E9F}"/>
              </a:ext>
            </a:extLst>
          </p:cNvPr>
          <p:cNvSpPr txBox="1"/>
          <p:nvPr/>
        </p:nvSpPr>
        <p:spPr>
          <a:xfrm>
            <a:off x="3123576" y="2046958"/>
            <a:ext cx="3513585" cy="830997"/>
          </a:xfrm>
          <a:prstGeom prst="rect">
            <a:avLst/>
          </a:prstGeom>
          <a:noFill/>
        </p:spPr>
        <p:txBody>
          <a:bodyPr wrap="square" rtlCol="0">
            <a:spAutoFit/>
          </a:bodyPr>
          <a:lstStyle/>
          <a:p>
            <a:pPr algn="ctr"/>
            <a:r>
              <a:rPr lang="en-US" sz="2400" b="1" dirty="0"/>
              <a:t>“Good Economy” in 2021</a:t>
            </a:r>
          </a:p>
          <a:p>
            <a:pPr algn="ctr"/>
            <a:r>
              <a:rPr lang="en-US" sz="2400" b="1" dirty="0"/>
              <a:t>( &lt;5% Unemployment )?</a:t>
            </a:r>
          </a:p>
        </p:txBody>
      </p:sp>
      <p:sp>
        <p:nvSpPr>
          <p:cNvPr id="4" name="Footer Placeholder 3">
            <a:extLst>
              <a:ext uri="{FF2B5EF4-FFF2-40B4-BE49-F238E27FC236}">
                <a16:creationId xmlns:a16="http://schemas.microsoft.com/office/drawing/2014/main" id="{1153D78A-EED9-4848-91AA-46CFEE2F6DF0}"/>
              </a:ext>
            </a:extLst>
          </p:cNvPr>
          <p:cNvSpPr>
            <a:spLocks noGrp="1"/>
          </p:cNvSpPr>
          <p:nvPr>
            <p:ph type="ftr" sz="quarter" idx="11"/>
          </p:nvPr>
        </p:nvSpPr>
        <p:spPr/>
        <p:txBody>
          <a:bodyPr/>
          <a:lstStyle/>
          <a:p>
            <a:r>
              <a:rPr lang="en-US"/>
              <a:t>Bitcoin Hivemind</a:t>
            </a:r>
          </a:p>
        </p:txBody>
      </p:sp>
      <p:sp>
        <p:nvSpPr>
          <p:cNvPr id="5" name="Slide Number Placeholder 4">
            <a:extLst>
              <a:ext uri="{FF2B5EF4-FFF2-40B4-BE49-F238E27FC236}">
                <a16:creationId xmlns:a16="http://schemas.microsoft.com/office/drawing/2014/main" id="{C51450B6-B1EB-462C-807D-31D97FCF21D8}"/>
              </a:ext>
            </a:extLst>
          </p:cNvPr>
          <p:cNvSpPr>
            <a:spLocks noGrp="1"/>
          </p:cNvSpPr>
          <p:nvPr>
            <p:ph type="sldNum" sz="quarter" idx="12"/>
          </p:nvPr>
        </p:nvSpPr>
        <p:spPr/>
        <p:txBody>
          <a:bodyPr/>
          <a:lstStyle/>
          <a:p>
            <a:fld id="{1A10F235-9555-41B0-B8E9-2A55BD748559}" type="slidenum">
              <a:rPr lang="en-US" smtClean="0"/>
              <a:t>47</a:t>
            </a:fld>
            <a:endParaRPr lang="en-US"/>
          </a:p>
        </p:txBody>
      </p:sp>
      <p:sp>
        <p:nvSpPr>
          <p:cNvPr id="18" name="TextBox 17">
            <a:extLst>
              <a:ext uri="{FF2B5EF4-FFF2-40B4-BE49-F238E27FC236}">
                <a16:creationId xmlns:a16="http://schemas.microsoft.com/office/drawing/2014/main" id="{795327D9-ECA3-4F87-8A31-E9F42E32788F}"/>
              </a:ext>
            </a:extLst>
          </p:cNvPr>
          <p:cNvSpPr txBox="1"/>
          <p:nvPr/>
        </p:nvSpPr>
        <p:spPr>
          <a:xfrm>
            <a:off x="345720" y="3842524"/>
            <a:ext cx="1659628" cy="1200329"/>
          </a:xfrm>
          <a:prstGeom prst="rect">
            <a:avLst/>
          </a:prstGeom>
          <a:noFill/>
        </p:spPr>
        <p:txBody>
          <a:bodyPr wrap="square" rtlCol="0">
            <a:spAutoFit/>
          </a:bodyPr>
          <a:lstStyle/>
          <a:p>
            <a:pPr algn="ctr"/>
            <a:r>
              <a:rPr lang="en-US" sz="2400" b="1" dirty="0"/>
              <a:t>Nov 2020 Election Winner</a:t>
            </a:r>
          </a:p>
        </p:txBody>
      </p:sp>
      <p:sp>
        <p:nvSpPr>
          <p:cNvPr id="7" name="Rectangle 6">
            <a:extLst>
              <a:ext uri="{FF2B5EF4-FFF2-40B4-BE49-F238E27FC236}">
                <a16:creationId xmlns:a16="http://schemas.microsoft.com/office/drawing/2014/main" id="{76E8B74E-C2C0-46F6-A582-6A1353078E3D}"/>
              </a:ext>
            </a:extLst>
          </p:cNvPr>
          <p:cNvSpPr/>
          <p:nvPr/>
        </p:nvSpPr>
        <p:spPr>
          <a:xfrm>
            <a:off x="7193123" y="3337039"/>
            <a:ext cx="1158843" cy="1934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50%</a:t>
            </a:r>
          </a:p>
          <a:p>
            <a:pPr algn="ctr"/>
            <a:r>
              <a:rPr lang="en-US" sz="3200" dirty="0"/>
              <a:t>31%</a:t>
            </a:r>
          </a:p>
          <a:p>
            <a:pPr algn="ctr"/>
            <a:r>
              <a:rPr lang="en-US" sz="3200" dirty="0"/>
              <a:t>39%</a:t>
            </a:r>
          </a:p>
          <a:p>
            <a:pPr algn="ctr"/>
            <a:r>
              <a:rPr lang="en-US" sz="3200" dirty="0"/>
              <a:t>100%</a:t>
            </a:r>
          </a:p>
        </p:txBody>
      </p:sp>
      <p:cxnSp>
        <p:nvCxnSpPr>
          <p:cNvPr id="9" name="Straight Connector 8">
            <a:extLst>
              <a:ext uri="{FF2B5EF4-FFF2-40B4-BE49-F238E27FC236}">
                <a16:creationId xmlns:a16="http://schemas.microsoft.com/office/drawing/2014/main" id="{F3FE5528-4C46-4308-849A-A79E3B3B175D}"/>
              </a:ext>
            </a:extLst>
          </p:cNvPr>
          <p:cNvCxnSpPr/>
          <p:nvPr/>
        </p:nvCxnSpPr>
        <p:spPr>
          <a:xfrm flipH="1">
            <a:off x="4346642" y="3847718"/>
            <a:ext cx="41374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0A9CDCB-49FF-4A24-8353-DBA0ADB0CEE4}"/>
              </a:ext>
            </a:extLst>
          </p:cNvPr>
          <p:cNvCxnSpPr/>
          <p:nvPr/>
        </p:nvCxnSpPr>
        <p:spPr>
          <a:xfrm flipH="1">
            <a:off x="4353021" y="4321949"/>
            <a:ext cx="41374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768F03F-6263-4E0D-AB88-923A42C9B212}"/>
              </a:ext>
            </a:extLst>
          </p:cNvPr>
          <p:cNvCxnSpPr/>
          <p:nvPr/>
        </p:nvCxnSpPr>
        <p:spPr>
          <a:xfrm flipH="1">
            <a:off x="4360561" y="4792148"/>
            <a:ext cx="41374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5801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CD605-DA2F-4632-809D-0F13B0F55E16}"/>
              </a:ext>
            </a:extLst>
          </p:cNvPr>
          <p:cNvSpPr>
            <a:spLocks noGrp="1"/>
          </p:cNvSpPr>
          <p:nvPr>
            <p:ph type="title"/>
          </p:nvPr>
        </p:nvSpPr>
        <p:spPr>
          <a:xfrm>
            <a:off x="2286000" y="71033"/>
            <a:ext cx="5334000" cy="1085851"/>
          </a:xfrm>
        </p:spPr>
        <p:txBody>
          <a:bodyPr>
            <a:normAutofit fontScale="90000"/>
          </a:bodyPr>
          <a:lstStyle/>
          <a:p>
            <a:r>
              <a:rPr lang="en-US" dirty="0"/>
              <a:t>Voter Sees on Election Morning (For Example):</a:t>
            </a:r>
          </a:p>
        </p:txBody>
      </p:sp>
      <p:graphicFrame>
        <p:nvGraphicFramePr>
          <p:cNvPr id="6" name="Content Placeholder 5">
            <a:extLst>
              <a:ext uri="{FF2B5EF4-FFF2-40B4-BE49-F238E27FC236}">
                <a16:creationId xmlns:a16="http://schemas.microsoft.com/office/drawing/2014/main" id="{EB8EED81-30E2-4DE4-871C-7C917A9AE4E1}"/>
              </a:ext>
            </a:extLst>
          </p:cNvPr>
          <p:cNvGraphicFramePr>
            <a:graphicFrameLocks noGrp="1"/>
          </p:cNvGraphicFramePr>
          <p:nvPr>
            <p:ph idx="1"/>
            <p:extLst>
              <p:ext uri="{D42A27DB-BD31-4B8C-83A1-F6EECF244321}">
                <p14:modId xmlns:p14="http://schemas.microsoft.com/office/powerpoint/2010/main" val="2064250463"/>
              </p:ext>
            </p:extLst>
          </p:nvPr>
        </p:nvGraphicFramePr>
        <p:xfrm>
          <a:off x="419100" y="1289859"/>
          <a:ext cx="8305799" cy="5088255"/>
        </p:xfrm>
        <a:graphic>
          <a:graphicData uri="http://schemas.openxmlformats.org/drawingml/2006/table">
            <a:tbl>
              <a:tblPr firstRow="1" firstCol="1" bandRow="1">
                <a:tableStyleId>{5C22544A-7EE6-4342-B048-85BDC9FD1C3A}</a:tableStyleId>
              </a:tblPr>
              <a:tblGrid>
                <a:gridCol w="3892089">
                  <a:extLst>
                    <a:ext uri="{9D8B030D-6E8A-4147-A177-3AD203B41FA5}">
                      <a16:colId xmlns:a16="http://schemas.microsoft.com/office/drawing/2014/main" val="4156480274"/>
                    </a:ext>
                  </a:extLst>
                </a:gridCol>
                <a:gridCol w="2356311">
                  <a:extLst>
                    <a:ext uri="{9D8B030D-6E8A-4147-A177-3AD203B41FA5}">
                      <a16:colId xmlns:a16="http://schemas.microsoft.com/office/drawing/2014/main" val="805585104"/>
                    </a:ext>
                  </a:extLst>
                </a:gridCol>
                <a:gridCol w="2057399">
                  <a:extLst>
                    <a:ext uri="{9D8B030D-6E8A-4147-A177-3AD203B41FA5}">
                      <a16:colId xmlns:a16="http://schemas.microsoft.com/office/drawing/2014/main" val="4121877144"/>
                    </a:ext>
                  </a:extLst>
                </a:gridCol>
              </a:tblGrid>
              <a:tr h="1209675">
                <a:tc>
                  <a:txBody>
                    <a:bodyPr/>
                    <a:lstStyle/>
                    <a:p>
                      <a:pPr algn="ctr"/>
                      <a:r>
                        <a:rPr lang="en-US" sz="2800" dirty="0"/>
                        <a:t>Average, over years 2020-2024…</a:t>
                      </a:r>
                      <a:endParaRPr lang="en-US" dirty="0"/>
                    </a:p>
                  </a:txBody>
                  <a:tcPr anchor="ctr"/>
                </a:tc>
                <a:tc>
                  <a:txBody>
                    <a:bodyPr/>
                    <a:lstStyle/>
                    <a:p>
                      <a:pPr algn="ctr"/>
                      <a:r>
                        <a:rPr lang="en-US" sz="3200" dirty="0"/>
                        <a:t>Incumbent Party</a:t>
                      </a:r>
                    </a:p>
                  </a:txBody>
                  <a:tcPr anchor="ctr"/>
                </a:tc>
                <a:tc>
                  <a:txBody>
                    <a:bodyPr/>
                    <a:lstStyle/>
                    <a:p>
                      <a:pPr algn="ctr"/>
                      <a:r>
                        <a:rPr lang="en-US" sz="3200" dirty="0"/>
                        <a:t>Rival Party</a:t>
                      </a:r>
                    </a:p>
                  </a:txBody>
                  <a:tcPr anchor="ctr"/>
                </a:tc>
                <a:extLst>
                  <a:ext uri="{0D108BD9-81ED-4DB2-BD59-A6C34878D82A}">
                    <a16:rowId xmlns:a16="http://schemas.microsoft.com/office/drawing/2014/main" val="2370205376"/>
                  </a:ext>
                </a:extLst>
              </a:tr>
              <a:tr h="1459230">
                <a:tc>
                  <a:txBody>
                    <a:bodyPr/>
                    <a:lstStyle/>
                    <a:p>
                      <a:pPr algn="l"/>
                      <a:r>
                        <a:rPr lang="en-US" sz="2800" dirty="0"/>
                        <a:t>Total Government Spending </a:t>
                      </a:r>
                      <a:r>
                        <a:rPr lang="en-US" sz="2800" b="0" dirty="0"/>
                        <a:t>($/person)</a:t>
                      </a:r>
                    </a:p>
                  </a:txBody>
                  <a:tcPr anchor="ctr"/>
                </a:tc>
                <a:tc>
                  <a:txBody>
                    <a:bodyPr/>
                    <a:lstStyle/>
                    <a:p>
                      <a:pPr algn="ctr"/>
                      <a:r>
                        <a:rPr lang="en-US" sz="4000" dirty="0"/>
                        <a:t>$12,568</a:t>
                      </a:r>
                    </a:p>
                  </a:txBody>
                  <a:tcPr anchor="ctr"/>
                </a:tc>
                <a:tc>
                  <a:txBody>
                    <a:bodyPr/>
                    <a:lstStyle/>
                    <a:p>
                      <a:pPr algn="ctr"/>
                      <a:r>
                        <a:rPr lang="en-US" sz="4000" dirty="0"/>
                        <a:t>$10,407</a:t>
                      </a:r>
                    </a:p>
                  </a:txBody>
                  <a:tcPr anchor="ctr"/>
                </a:tc>
                <a:extLst>
                  <a:ext uri="{0D108BD9-81ED-4DB2-BD59-A6C34878D82A}">
                    <a16:rowId xmlns:a16="http://schemas.microsoft.com/office/drawing/2014/main" val="1085789249"/>
                  </a:ext>
                </a:extLst>
              </a:tr>
              <a:tr h="1209675">
                <a:tc>
                  <a:txBody>
                    <a:bodyPr/>
                    <a:lstStyle/>
                    <a:p>
                      <a:pPr algn="l"/>
                      <a:r>
                        <a:rPr lang="en-US" sz="2800" dirty="0"/>
                        <a:t>Total Money Earned by all Citizens </a:t>
                      </a:r>
                      <a:r>
                        <a:rPr lang="en-US" sz="2800" b="0" dirty="0"/>
                        <a:t>($ billions)</a:t>
                      </a:r>
                    </a:p>
                  </a:txBody>
                  <a:tcPr/>
                </a:tc>
                <a:tc>
                  <a:txBody>
                    <a:bodyPr/>
                    <a:lstStyle/>
                    <a:p>
                      <a:pPr algn="ctr"/>
                      <a:r>
                        <a:rPr lang="en-US" sz="4000" dirty="0"/>
                        <a:t>$16,427</a:t>
                      </a:r>
                    </a:p>
                  </a:txBody>
                  <a:tcPr anchor="ctr"/>
                </a:tc>
                <a:tc>
                  <a:txBody>
                    <a:bodyPr/>
                    <a:lstStyle/>
                    <a:p>
                      <a:pPr algn="ctr"/>
                      <a:r>
                        <a:rPr lang="en-US" sz="4000" dirty="0"/>
                        <a:t>$17,009</a:t>
                      </a:r>
                    </a:p>
                  </a:txBody>
                  <a:tcPr anchor="ctr"/>
                </a:tc>
                <a:extLst>
                  <a:ext uri="{0D108BD9-81ED-4DB2-BD59-A6C34878D82A}">
                    <a16:rowId xmlns:a16="http://schemas.microsoft.com/office/drawing/2014/main" val="300357080"/>
                  </a:ext>
                </a:extLst>
              </a:tr>
              <a:tr h="1209675">
                <a:tc>
                  <a:txBody>
                    <a:bodyPr/>
                    <a:lstStyle/>
                    <a:p>
                      <a:pPr algn="l"/>
                      <a:r>
                        <a:rPr lang="en-US" sz="2800" dirty="0"/>
                        <a:t>Total Deaths, all causes</a:t>
                      </a:r>
                    </a:p>
                    <a:p>
                      <a:pPr algn="l"/>
                      <a:r>
                        <a:rPr lang="en-US" sz="2800" b="0" dirty="0"/>
                        <a:t>(thousands of people)</a:t>
                      </a:r>
                    </a:p>
                  </a:txBody>
                  <a:tcPr/>
                </a:tc>
                <a:tc>
                  <a:txBody>
                    <a:bodyPr/>
                    <a:lstStyle/>
                    <a:p>
                      <a:pPr algn="ctr"/>
                      <a:r>
                        <a:rPr lang="en-US" sz="4000" dirty="0"/>
                        <a:t>2,917</a:t>
                      </a:r>
                    </a:p>
                  </a:txBody>
                  <a:tcPr anchor="ctr"/>
                </a:tc>
                <a:tc>
                  <a:txBody>
                    <a:bodyPr/>
                    <a:lstStyle/>
                    <a:p>
                      <a:pPr algn="ctr"/>
                      <a:r>
                        <a:rPr lang="en-US" sz="4000" dirty="0"/>
                        <a:t>2,901</a:t>
                      </a:r>
                    </a:p>
                  </a:txBody>
                  <a:tcPr anchor="ctr"/>
                </a:tc>
                <a:extLst>
                  <a:ext uri="{0D108BD9-81ED-4DB2-BD59-A6C34878D82A}">
                    <a16:rowId xmlns:a16="http://schemas.microsoft.com/office/drawing/2014/main" val="4091684058"/>
                  </a:ext>
                </a:extLst>
              </a:tr>
            </a:tbl>
          </a:graphicData>
        </a:graphic>
      </p:graphicFrame>
      <p:sp>
        <p:nvSpPr>
          <p:cNvPr id="4" name="Footer Placeholder 3">
            <a:extLst>
              <a:ext uri="{FF2B5EF4-FFF2-40B4-BE49-F238E27FC236}">
                <a16:creationId xmlns:a16="http://schemas.microsoft.com/office/drawing/2014/main" id="{2ABC2629-D400-4ABB-AE13-94ECC99C4329}"/>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8D2A452B-C7CE-4EE4-9828-582159F59EEC}"/>
              </a:ext>
            </a:extLst>
          </p:cNvPr>
          <p:cNvSpPr>
            <a:spLocks noGrp="1"/>
          </p:cNvSpPr>
          <p:nvPr>
            <p:ph type="sldNum" sz="quarter" idx="12"/>
          </p:nvPr>
        </p:nvSpPr>
        <p:spPr/>
        <p:txBody>
          <a:bodyPr/>
          <a:lstStyle/>
          <a:p>
            <a:fld id="{1A10F235-9555-41B0-B8E9-2A55BD748559}" type="slidenum">
              <a:rPr lang="en-US" smtClean="0"/>
              <a:t>48</a:t>
            </a:fld>
            <a:endParaRPr lang="en-US"/>
          </a:p>
        </p:txBody>
      </p:sp>
      <p:sp>
        <p:nvSpPr>
          <p:cNvPr id="3" name="TextBox 2">
            <a:extLst>
              <a:ext uri="{FF2B5EF4-FFF2-40B4-BE49-F238E27FC236}">
                <a16:creationId xmlns:a16="http://schemas.microsoft.com/office/drawing/2014/main" id="{5E8A818C-E7B2-4F12-96AC-3355A40D1D58}"/>
              </a:ext>
            </a:extLst>
          </p:cNvPr>
          <p:cNvSpPr txBox="1"/>
          <p:nvPr/>
        </p:nvSpPr>
        <p:spPr>
          <a:xfrm>
            <a:off x="7286625" y="3531329"/>
            <a:ext cx="828675" cy="369332"/>
          </a:xfrm>
          <a:prstGeom prst="rect">
            <a:avLst/>
          </a:prstGeom>
          <a:solidFill>
            <a:srgbClr val="92D050"/>
          </a:solidFill>
          <a:ln>
            <a:solidFill>
              <a:schemeClr val="tx1"/>
            </a:solidFill>
          </a:ln>
        </p:spPr>
        <p:txBody>
          <a:bodyPr wrap="square" rtlCol="0" anchor="ctr">
            <a:spAutoFit/>
          </a:bodyPr>
          <a:lstStyle/>
          <a:p>
            <a:pPr algn="ctr"/>
            <a:r>
              <a:rPr lang="en-US" dirty="0"/>
              <a:t>better</a:t>
            </a:r>
          </a:p>
        </p:txBody>
      </p:sp>
      <p:sp>
        <p:nvSpPr>
          <p:cNvPr id="7" name="TextBox 6">
            <a:extLst>
              <a:ext uri="{FF2B5EF4-FFF2-40B4-BE49-F238E27FC236}">
                <a16:creationId xmlns:a16="http://schemas.microsoft.com/office/drawing/2014/main" id="{A8777451-1FA0-4FA3-A584-4D7246D2BB5C}"/>
              </a:ext>
            </a:extLst>
          </p:cNvPr>
          <p:cNvSpPr txBox="1"/>
          <p:nvPr/>
        </p:nvSpPr>
        <p:spPr>
          <a:xfrm>
            <a:off x="6805612" y="4817680"/>
            <a:ext cx="1790700" cy="369332"/>
          </a:xfrm>
          <a:prstGeom prst="rect">
            <a:avLst/>
          </a:prstGeom>
          <a:solidFill>
            <a:schemeClr val="accent6">
              <a:lumMod val="40000"/>
              <a:lumOff val="60000"/>
            </a:schemeClr>
          </a:solidFill>
          <a:ln>
            <a:solidFill>
              <a:schemeClr val="tx1"/>
            </a:solidFill>
          </a:ln>
        </p:spPr>
        <p:txBody>
          <a:bodyPr wrap="square" rtlCol="0" anchor="ctr">
            <a:spAutoFit/>
          </a:bodyPr>
          <a:lstStyle/>
          <a:p>
            <a:pPr algn="ctr"/>
            <a:r>
              <a:rPr lang="en-US" dirty="0"/>
              <a:t>Slightly better</a:t>
            </a:r>
          </a:p>
        </p:txBody>
      </p:sp>
      <p:sp>
        <p:nvSpPr>
          <p:cNvPr id="8" name="TextBox 7">
            <a:extLst>
              <a:ext uri="{FF2B5EF4-FFF2-40B4-BE49-F238E27FC236}">
                <a16:creationId xmlns:a16="http://schemas.microsoft.com/office/drawing/2014/main" id="{EFDA3864-E862-428C-9BB2-C24CE0AFAF77}"/>
              </a:ext>
            </a:extLst>
          </p:cNvPr>
          <p:cNvSpPr txBox="1"/>
          <p:nvPr/>
        </p:nvSpPr>
        <p:spPr>
          <a:xfrm>
            <a:off x="6748462" y="6075270"/>
            <a:ext cx="1890712" cy="369332"/>
          </a:xfrm>
          <a:prstGeom prst="rect">
            <a:avLst/>
          </a:prstGeom>
          <a:solidFill>
            <a:schemeClr val="bg1">
              <a:lumMod val="95000"/>
            </a:schemeClr>
          </a:solidFill>
          <a:ln>
            <a:solidFill>
              <a:schemeClr val="tx1"/>
            </a:solidFill>
          </a:ln>
        </p:spPr>
        <p:txBody>
          <a:bodyPr wrap="square" rtlCol="0" anchor="ctr">
            <a:spAutoFit/>
          </a:bodyPr>
          <a:lstStyle/>
          <a:p>
            <a:pPr algn="ctr"/>
            <a:r>
              <a:rPr lang="en-US" dirty="0"/>
              <a:t>basically the same</a:t>
            </a:r>
          </a:p>
        </p:txBody>
      </p:sp>
    </p:spTree>
    <p:extLst>
      <p:ext uri="{BB962C8B-B14F-4D97-AF65-F5344CB8AC3E}">
        <p14:creationId xmlns:p14="http://schemas.microsoft.com/office/powerpoint/2010/main" val="3483144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DE72-29CF-41E8-8D53-7DA7115579EB}"/>
              </a:ext>
            </a:extLst>
          </p:cNvPr>
          <p:cNvSpPr>
            <a:spLocks noGrp="1"/>
          </p:cNvSpPr>
          <p:nvPr>
            <p:ph type="title"/>
          </p:nvPr>
        </p:nvSpPr>
        <p:spPr/>
        <p:txBody>
          <a:bodyPr/>
          <a:lstStyle/>
          <a:p>
            <a:r>
              <a:rPr lang="en-US" sz="7200" dirty="0"/>
              <a:t>Agenda</a:t>
            </a:r>
            <a:endParaRPr lang="en-US" dirty="0"/>
          </a:p>
        </p:txBody>
      </p:sp>
      <p:sp>
        <p:nvSpPr>
          <p:cNvPr id="3" name="Content Placeholder 2">
            <a:extLst>
              <a:ext uri="{FF2B5EF4-FFF2-40B4-BE49-F238E27FC236}">
                <a16:creationId xmlns:a16="http://schemas.microsoft.com/office/drawing/2014/main" id="{ED06F72F-0D78-429B-8C1C-D900E2C3418E}"/>
              </a:ext>
            </a:extLst>
          </p:cNvPr>
          <p:cNvSpPr>
            <a:spLocks noGrp="1"/>
          </p:cNvSpPr>
          <p:nvPr>
            <p:ph idx="1"/>
          </p:nvPr>
        </p:nvSpPr>
        <p:spPr>
          <a:xfrm>
            <a:off x="628650" y="1825625"/>
            <a:ext cx="7886700" cy="4667249"/>
          </a:xfrm>
        </p:spPr>
        <p:txBody>
          <a:bodyPr>
            <a:normAutofit/>
          </a:bodyPr>
          <a:lstStyle/>
          <a:p>
            <a:pPr marL="514350" indent="-514350">
              <a:buFont typeface="+mj-lt"/>
              <a:buAutoNum type="arabicPeriod"/>
            </a:pPr>
            <a:r>
              <a:rPr lang="en-US" sz="3600" dirty="0"/>
              <a:t>Background</a:t>
            </a:r>
          </a:p>
          <a:p>
            <a:pPr marL="514350" indent="-514350">
              <a:buFont typeface="+mj-lt"/>
              <a:buAutoNum type="arabicPeriod"/>
            </a:pPr>
            <a:r>
              <a:rPr lang="en-US" sz="3600" dirty="0"/>
              <a:t>Electoral Feedback</a:t>
            </a:r>
          </a:p>
          <a:p>
            <a:pPr marL="514350" indent="-514350">
              <a:buFont typeface="+mj-lt"/>
              <a:buAutoNum type="arabicPeriod"/>
            </a:pPr>
            <a:r>
              <a:rPr lang="en-US" sz="3600" dirty="0"/>
              <a:t>Event Derivatives</a:t>
            </a:r>
          </a:p>
          <a:p>
            <a:pPr marL="514350" indent="-514350">
              <a:buFont typeface="+mj-lt"/>
              <a:buAutoNum type="arabicPeriod"/>
            </a:pPr>
            <a:r>
              <a:rPr lang="en-US" sz="3600" dirty="0"/>
              <a:t>Synthesis</a:t>
            </a:r>
          </a:p>
          <a:p>
            <a:pPr marL="514350" indent="-514350">
              <a:buFont typeface="+mj-lt"/>
              <a:buAutoNum type="arabicPeriod"/>
            </a:pPr>
            <a:r>
              <a:rPr lang="en-US" sz="3600" dirty="0"/>
              <a:t>Why Laypeople Will Care</a:t>
            </a:r>
          </a:p>
        </p:txBody>
      </p:sp>
      <p:sp>
        <p:nvSpPr>
          <p:cNvPr id="4" name="Footer Placeholder 3">
            <a:extLst>
              <a:ext uri="{FF2B5EF4-FFF2-40B4-BE49-F238E27FC236}">
                <a16:creationId xmlns:a16="http://schemas.microsoft.com/office/drawing/2014/main" id="{F377AF3B-B747-44AF-B7B1-3F174F370335}"/>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183946BF-949A-488B-9FAF-8F8BCFA7D5D5}"/>
              </a:ext>
            </a:extLst>
          </p:cNvPr>
          <p:cNvSpPr>
            <a:spLocks noGrp="1"/>
          </p:cNvSpPr>
          <p:nvPr>
            <p:ph type="sldNum" sz="quarter" idx="12"/>
          </p:nvPr>
        </p:nvSpPr>
        <p:spPr/>
        <p:txBody>
          <a:bodyPr/>
          <a:lstStyle/>
          <a:p>
            <a:fld id="{1A10F235-9555-41B0-B8E9-2A55BD748559}" type="slidenum">
              <a:rPr lang="en-US" smtClean="0"/>
              <a:t>49</a:t>
            </a:fld>
            <a:endParaRPr lang="en-US"/>
          </a:p>
        </p:txBody>
      </p:sp>
      <p:sp>
        <p:nvSpPr>
          <p:cNvPr id="6" name="Rectangle: Rounded Corners 5">
            <a:extLst>
              <a:ext uri="{FF2B5EF4-FFF2-40B4-BE49-F238E27FC236}">
                <a16:creationId xmlns:a16="http://schemas.microsoft.com/office/drawing/2014/main" id="{896C70D4-3801-4191-8535-8FC8038330D6}"/>
              </a:ext>
            </a:extLst>
          </p:cNvPr>
          <p:cNvSpPr/>
          <p:nvPr/>
        </p:nvSpPr>
        <p:spPr>
          <a:xfrm>
            <a:off x="421005" y="4159249"/>
            <a:ext cx="5581650" cy="914400"/>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044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CD605-DA2F-4632-809D-0F13B0F55E16}"/>
              </a:ext>
            </a:extLst>
          </p:cNvPr>
          <p:cNvSpPr>
            <a:spLocks noGrp="1"/>
          </p:cNvSpPr>
          <p:nvPr>
            <p:ph type="title"/>
          </p:nvPr>
        </p:nvSpPr>
        <p:spPr>
          <a:xfrm>
            <a:off x="628650" y="365127"/>
            <a:ext cx="7886700" cy="892174"/>
          </a:xfrm>
        </p:spPr>
        <p:txBody>
          <a:bodyPr/>
          <a:lstStyle/>
          <a:p>
            <a:r>
              <a:rPr lang="en-US" dirty="0"/>
              <a:t>For Example, Voter might see:</a:t>
            </a:r>
          </a:p>
        </p:txBody>
      </p:sp>
      <p:graphicFrame>
        <p:nvGraphicFramePr>
          <p:cNvPr id="6" name="Content Placeholder 5">
            <a:extLst>
              <a:ext uri="{FF2B5EF4-FFF2-40B4-BE49-F238E27FC236}">
                <a16:creationId xmlns:a16="http://schemas.microsoft.com/office/drawing/2014/main" id="{EB8EED81-30E2-4DE4-871C-7C917A9AE4E1}"/>
              </a:ext>
            </a:extLst>
          </p:cNvPr>
          <p:cNvGraphicFramePr>
            <a:graphicFrameLocks noGrp="1"/>
          </p:cNvGraphicFramePr>
          <p:nvPr>
            <p:ph idx="1"/>
            <p:extLst>
              <p:ext uri="{D42A27DB-BD31-4B8C-83A1-F6EECF244321}">
                <p14:modId xmlns:p14="http://schemas.microsoft.com/office/powerpoint/2010/main" val="1347109093"/>
              </p:ext>
            </p:extLst>
          </p:nvPr>
        </p:nvGraphicFramePr>
        <p:xfrm>
          <a:off x="419100" y="1289859"/>
          <a:ext cx="8305799" cy="5088255"/>
        </p:xfrm>
        <a:graphic>
          <a:graphicData uri="http://schemas.openxmlformats.org/drawingml/2006/table">
            <a:tbl>
              <a:tblPr firstRow="1" firstCol="1" bandRow="1">
                <a:tableStyleId>{5C22544A-7EE6-4342-B048-85BDC9FD1C3A}</a:tableStyleId>
              </a:tblPr>
              <a:tblGrid>
                <a:gridCol w="3892089">
                  <a:extLst>
                    <a:ext uri="{9D8B030D-6E8A-4147-A177-3AD203B41FA5}">
                      <a16:colId xmlns:a16="http://schemas.microsoft.com/office/drawing/2014/main" val="4156480274"/>
                    </a:ext>
                  </a:extLst>
                </a:gridCol>
                <a:gridCol w="2356311">
                  <a:extLst>
                    <a:ext uri="{9D8B030D-6E8A-4147-A177-3AD203B41FA5}">
                      <a16:colId xmlns:a16="http://schemas.microsoft.com/office/drawing/2014/main" val="805585104"/>
                    </a:ext>
                  </a:extLst>
                </a:gridCol>
                <a:gridCol w="2057399">
                  <a:extLst>
                    <a:ext uri="{9D8B030D-6E8A-4147-A177-3AD203B41FA5}">
                      <a16:colId xmlns:a16="http://schemas.microsoft.com/office/drawing/2014/main" val="4121877144"/>
                    </a:ext>
                  </a:extLst>
                </a:gridCol>
              </a:tblGrid>
              <a:tr h="1209675">
                <a:tc>
                  <a:txBody>
                    <a:bodyPr/>
                    <a:lstStyle/>
                    <a:p>
                      <a:pPr algn="ctr"/>
                      <a:r>
                        <a:rPr lang="en-US" sz="2800" dirty="0"/>
                        <a:t>Average, over years 2020-2024…</a:t>
                      </a:r>
                      <a:endParaRPr lang="en-US" dirty="0"/>
                    </a:p>
                  </a:txBody>
                  <a:tcPr anchor="ctr"/>
                </a:tc>
                <a:tc>
                  <a:txBody>
                    <a:bodyPr/>
                    <a:lstStyle/>
                    <a:p>
                      <a:pPr algn="ctr"/>
                      <a:r>
                        <a:rPr lang="en-US" sz="3200" dirty="0"/>
                        <a:t>Incumbent Party</a:t>
                      </a:r>
                    </a:p>
                  </a:txBody>
                  <a:tcPr anchor="ctr"/>
                </a:tc>
                <a:tc>
                  <a:txBody>
                    <a:bodyPr/>
                    <a:lstStyle/>
                    <a:p>
                      <a:pPr algn="ctr"/>
                      <a:r>
                        <a:rPr lang="en-US" sz="3200" dirty="0"/>
                        <a:t>Rival Party</a:t>
                      </a:r>
                    </a:p>
                  </a:txBody>
                  <a:tcPr anchor="ctr"/>
                </a:tc>
                <a:extLst>
                  <a:ext uri="{0D108BD9-81ED-4DB2-BD59-A6C34878D82A}">
                    <a16:rowId xmlns:a16="http://schemas.microsoft.com/office/drawing/2014/main" val="2370205376"/>
                  </a:ext>
                </a:extLst>
              </a:tr>
              <a:tr h="1459230">
                <a:tc>
                  <a:txBody>
                    <a:bodyPr/>
                    <a:lstStyle/>
                    <a:p>
                      <a:pPr algn="l"/>
                      <a:r>
                        <a:rPr lang="en-US" sz="2800" dirty="0"/>
                        <a:t>Total Government Spending </a:t>
                      </a:r>
                      <a:r>
                        <a:rPr lang="en-US" sz="2800" b="0" dirty="0"/>
                        <a:t>($/person)</a:t>
                      </a:r>
                    </a:p>
                  </a:txBody>
                  <a:tcPr anchor="ctr"/>
                </a:tc>
                <a:tc>
                  <a:txBody>
                    <a:bodyPr/>
                    <a:lstStyle/>
                    <a:p>
                      <a:pPr algn="ctr"/>
                      <a:r>
                        <a:rPr lang="en-US" sz="4000" dirty="0"/>
                        <a:t>$12,568</a:t>
                      </a:r>
                    </a:p>
                  </a:txBody>
                  <a:tcPr anchor="ctr"/>
                </a:tc>
                <a:tc>
                  <a:txBody>
                    <a:bodyPr/>
                    <a:lstStyle/>
                    <a:p>
                      <a:pPr algn="ctr"/>
                      <a:r>
                        <a:rPr lang="en-US" sz="4000" dirty="0"/>
                        <a:t>$10,407</a:t>
                      </a:r>
                    </a:p>
                  </a:txBody>
                  <a:tcPr anchor="ctr"/>
                </a:tc>
                <a:extLst>
                  <a:ext uri="{0D108BD9-81ED-4DB2-BD59-A6C34878D82A}">
                    <a16:rowId xmlns:a16="http://schemas.microsoft.com/office/drawing/2014/main" val="1085789249"/>
                  </a:ext>
                </a:extLst>
              </a:tr>
              <a:tr h="1209675">
                <a:tc>
                  <a:txBody>
                    <a:bodyPr/>
                    <a:lstStyle/>
                    <a:p>
                      <a:pPr algn="l"/>
                      <a:r>
                        <a:rPr lang="en-US" sz="2800" dirty="0"/>
                        <a:t>Total Money Earned by all Citizens </a:t>
                      </a:r>
                      <a:r>
                        <a:rPr lang="en-US" sz="2800" b="0" dirty="0"/>
                        <a:t>($ billions)</a:t>
                      </a:r>
                    </a:p>
                  </a:txBody>
                  <a:tcPr/>
                </a:tc>
                <a:tc>
                  <a:txBody>
                    <a:bodyPr/>
                    <a:lstStyle/>
                    <a:p>
                      <a:pPr algn="ctr"/>
                      <a:r>
                        <a:rPr lang="en-US" sz="4000" dirty="0"/>
                        <a:t>$16,427</a:t>
                      </a:r>
                    </a:p>
                  </a:txBody>
                  <a:tcPr anchor="ctr"/>
                </a:tc>
                <a:tc>
                  <a:txBody>
                    <a:bodyPr/>
                    <a:lstStyle/>
                    <a:p>
                      <a:pPr algn="ctr"/>
                      <a:r>
                        <a:rPr lang="en-US" sz="4000" dirty="0"/>
                        <a:t>$17,009</a:t>
                      </a:r>
                    </a:p>
                  </a:txBody>
                  <a:tcPr anchor="ctr"/>
                </a:tc>
                <a:extLst>
                  <a:ext uri="{0D108BD9-81ED-4DB2-BD59-A6C34878D82A}">
                    <a16:rowId xmlns:a16="http://schemas.microsoft.com/office/drawing/2014/main" val="300357080"/>
                  </a:ext>
                </a:extLst>
              </a:tr>
              <a:tr h="1209675">
                <a:tc>
                  <a:txBody>
                    <a:bodyPr/>
                    <a:lstStyle/>
                    <a:p>
                      <a:pPr algn="l"/>
                      <a:r>
                        <a:rPr lang="en-US" sz="2800" dirty="0"/>
                        <a:t>Total Deaths, all causes</a:t>
                      </a:r>
                    </a:p>
                    <a:p>
                      <a:pPr algn="l"/>
                      <a:r>
                        <a:rPr lang="en-US" sz="2800" b="0" dirty="0"/>
                        <a:t>(thousands of people)</a:t>
                      </a:r>
                    </a:p>
                  </a:txBody>
                  <a:tcPr/>
                </a:tc>
                <a:tc>
                  <a:txBody>
                    <a:bodyPr/>
                    <a:lstStyle/>
                    <a:p>
                      <a:pPr algn="ctr"/>
                      <a:r>
                        <a:rPr lang="en-US" sz="4000" dirty="0"/>
                        <a:t>2,917</a:t>
                      </a:r>
                    </a:p>
                  </a:txBody>
                  <a:tcPr anchor="ctr"/>
                </a:tc>
                <a:tc>
                  <a:txBody>
                    <a:bodyPr/>
                    <a:lstStyle/>
                    <a:p>
                      <a:pPr algn="ctr"/>
                      <a:r>
                        <a:rPr lang="en-US" sz="4000" dirty="0"/>
                        <a:t>2,901</a:t>
                      </a:r>
                    </a:p>
                  </a:txBody>
                  <a:tcPr anchor="ctr"/>
                </a:tc>
                <a:extLst>
                  <a:ext uri="{0D108BD9-81ED-4DB2-BD59-A6C34878D82A}">
                    <a16:rowId xmlns:a16="http://schemas.microsoft.com/office/drawing/2014/main" val="4091684058"/>
                  </a:ext>
                </a:extLst>
              </a:tr>
            </a:tbl>
          </a:graphicData>
        </a:graphic>
      </p:graphicFrame>
      <p:sp>
        <p:nvSpPr>
          <p:cNvPr id="4" name="Footer Placeholder 3">
            <a:extLst>
              <a:ext uri="{FF2B5EF4-FFF2-40B4-BE49-F238E27FC236}">
                <a16:creationId xmlns:a16="http://schemas.microsoft.com/office/drawing/2014/main" id="{2ABC2629-D400-4ABB-AE13-94ECC99C4329}"/>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8D2A452B-C7CE-4EE4-9828-582159F59EEC}"/>
              </a:ext>
            </a:extLst>
          </p:cNvPr>
          <p:cNvSpPr>
            <a:spLocks noGrp="1"/>
          </p:cNvSpPr>
          <p:nvPr>
            <p:ph type="sldNum" sz="quarter" idx="12"/>
          </p:nvPr>
        </p:nvSpPr>
        <p:spPr/>
        <p:txBody>
          <a:bodyPr/>
          <a:lstStyle/>
          <a:p>
            <a:fld id="{1A10F235-9555-41B0-B8E9-2A55BD748559}" type="slidenum">
              <a:rPr lang="en-US" smtClean="0"/>
              <a:t>5</a:t>
            </a:fld>
            <a:endParaRPr lang="en-US"/>
          </a:p>
        </p:txBody>
      </p:sp>
      <p:sp>
        <p:nvSpPr>
          <p:cNvPr id="7" name="TextBox 6">
            <a:extLst>
              <a:ext uri="{FF2B5EF4-FFF2-40B4-BE49-F238E27FC236}">
                <a16:creationId xmlns:a16="http://schemas.microsoft.com/office/drawing/2014/main" id="{75A0F359-2599-40A7-AB48-E732F7D24212}"/>
              </a:ext>
            </a:extLst>
          </p:cNvPr>
          <p:cNvSpPr txBox="1"/>
          <p:nvPr/>
        </p:nvSpPr>
        <p:spPr>
          <a:xfrm>
            <a:off x="7286625" y="3531329"/>
            <a:ext cx="828675" cy="369332"/>
          </a:xfrm>
          <a:prstGeom prst="rect">
            <a:avLst/>
          </a:prstGeom>
          <a:solidFill>
            <a:srgbClr val="92D050"/>
          </a:solidFill>
          <a:ln>
            <a:solidFill>
              <a:schemeClr val="tx1"/>
            </a:solidFill>
          </a:ln>
        </p:spPr>
        <p:txBody>
          <a:bodyPr wrap="square" rtlCol="0" anchor="ctr">
            <a:spAutoFit/>
          </a:bodyPr>
          <a:lstStyle/>
          <a:p>
            <a:pPr algn="ctr"/>
            <a:r>
              <a:rPr lang="en-US" dirty="0"/>
              <a:t>better</a:t>
            </a:r>
          </a:p>
        </p:txBody>
      </p:sp>
      <p:sp>
        <p:nvSpPr>
          <p:cNvPr id="8" name="TextBox 7">
            <a:extLst>
              <a:ext uri="{FF2B5EF4-FFF2-40B4-BE49-F238E27FC236}">
                <a16:creationId xmlns:a16="http://schemas.microsoft.com/office/drawing/2014/main" id="{BFAB22F1-F302-4B6B-908B-3C56DC7485D6}"/>
              </a:ext>
            </a:extLst>
          </p:cNvPr>
          <p:cNvSpPr txBox="1"/>
          <p:nvPr/>
        </p:nvSpPr>
        <p:spPr>
          <a:xfrm>
            <a:off x="6805612" y="4817680"/>
            <a:ext cx="1790700" cy="369332"/>
          </a:xfrm>
          <a:prstGeom prst="rect">
            <a:avLst/>
          </a:prstGeom>
          <a:solidFill>
            <a:schemeClr val="accent6">
              <a:lumMod val="40000"/>
              <a:lumOff val="60000"/>
            </a:schemeClr>
          </a:solidFill>
          <a:ln>
            <a:solidFill>
              <a:schemeClr val="tx1"/>
            </a:solidFill>
          </a:ln>
        </p:spPr>
        <p:txBody>
          <a:bodyPr wrap="square" rtlCol="0" anchor="ctr">
            <a:spAutoFit/>
          </a:bodyPr>
          <a:lstStyle/>
          <a:p>
            <a:pPr algn="ctr"/>
            <a:r>
              <a:rPr lang="en-US" dirty="0"/>
              <a:t>Slightly better</a:t>
            </a:r>
          </a:p>
        </p:txBody>
      </p:sp>
      <p:sp>
        <p:nvSpPr>
          <p:cNvPr id="9" name="TextBox 8">
            <a:extLst>
              <a:ext uri="{FF2B5EF4-FFF2-40B4-BE49-F238E27FC236}">
                <a16:creationId xmlns:a16="http://schemas.microsoft.com/office/drawing/2014/main" id="{60A97C96-33EB-41B9-99AF-5A4C98E0F869}"/>
              </a:ext>
            </a:extLst>
          </p:cNvPr>
          <p:cNvSpPr txBox="1"/>
          <p:nvPr/>
        </p:nvSpPr>
        <p:spPr>
          <a:xfrm>
            <a:off x="6748462" y="6075270"/>
            <a:ext cx="1890712" cy="369332"/>
          </a:xfrm>
          <a:prstGeom prst="rect">
            <a:avLst/>
          </a:prstGeom>
          <a:solidFill>
            <a:schemeClr val="bg1">
              <a:lumMod val="95000"/>
            </a:schemeClr>
          </a:solidFill>
          <a:ln>
            <a:solidFill>
              <a:schemeClr val="tx1"/>
            </a:solidFill>
          </a:ln>
        </p:spPr>
        <p:txBody>
          <a:bodyPr wrap="square" rtlCol="0" anchor="ctr">
            <a:spAutoFit/>
          </a:bodyPr>
          <a:lstStyle/>
          <a:p>
            <a:pPr algn="ctr"/>
            <a:r>
              <a:rPr lang="en-US" dirty="0"/>
              <a:t>basically the same</a:t>
            </a:r>
          </a:p>
        </p:txBody>
      </p:sp>
    </p:spTree>
    <p:extLst>
      <p:ext uri="{BB962C8B-B14F-4D97-AF65-F5344CB8AC3E}">
        <p14:creationId xmlns:p14="http://schemas.microsoft.com/office/powerpoint/2010/main" val="2426533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A956-FFF5-464C-BED6-A726213A0E7E}"/>
              </a:ext>
            </a:extLst>
          </p:cNvPr>
          <p:cNvSpPr>
            <a:spLocks noGrp="1"/>
          </p:cNvSpPr>
          <p:nvPr>
            <p:ph type="title"/>
          </p:nvPr>
        </p:nvSpPr>
        <p:spPr>
          <a:xfrm>
            <a:off x="485775" y="106364"/>
            <a:ext cx="8172450" cy="1325563"/>
          </a:xfrm>
        </p:spPr>
        <p:txBody>
          <a:bodyPr>
            <a:normAutofit/>
          </a:bodyPr>
          <a:lstStyle/>
          <a:p>
            <a:r>
              <a:rPr lang="en-US" dirty="0"/>
              <a:t>Why would laypeople check their phones on election day?</a:t>
            </a:r>
          </a:p>
        </p:txBody>
      </p:sp>
      <p:sp>
        <p:nvSpPr>
          <p:cNvPr id="3" name="Content Placeholder 2">
            <a:extLst>
              <a:ext uri="{FF2B5EF4-FFF2-40B4-BE49-F238E27FC236}">
                <a16:creationId xmlns:a16="http://schemas.microsoft.com/office/drawing/2014/main" id="{AD68EDED-0CFF-44E6-97B9-C4D3A336BAEE}"/>
              </a:ext>
            </a:extLst>
          </p:cNvPr>
          <p:cNvSpPr>
            <a:spLocks noGrp="1"/>
          </p:cNvSpPr>
          <p:nvPr>
            <p:ph idx="1"/>
          </p:nvPr>
        </p:nvSpPr>
        <p:spPr>
          <a:xfrm>
            <a:off x="628650" y="1720057"/>
            <a:ext cx="7886700" cy="4693777"/>
          </a:xfrm>
        </p:spPr>
        <p:txBody>
          <a:bodyPr>
            <a:normAutofit/>
          </a:bodyPr>
          <a:lstStyle/>
          <a:p>
            <a:r>
              <a:rPr lang="en-US" dirty="0"/>
              <a:t>“Small ask”.</a:t>
            </a:r>
          </a:p>
          <a:p>
            <a:r>
              <a:rPr lang="en-US" dirty="0"/>
              <a:t>Accuracy will remain high, and that people gradually become more interested.</a:t>
            </a:r>
          </a:p>
          <a:p>
            <a:r>
              <a:rPr lang="en-US" dirty="0"/>
              <a:t>The election process is so broken, and distasteful (ie, attack ads), that people will come around eventually.</a:t>
            </a:r>
          </a:p>
          <a:p>
            <a:r>
              <a:rPr lang="en-US" dirty="0"/>
              <a:t>Aim especially for </a:t>
            </a:r>
            <a:r>
              <a:rPr lang="en-US" b="1" dirty="0"/>
              <a:t>Congressional elections </a:t>
            </a:r>
            <a:r>
              <a:rPr lang="en-US" dirty="0"/>
              <a:t>where impact is high, voters least informed.</a:t>
            </a:r>
          </a:p>
          <a:p>
            <a:r>
              <a:rPr lang="en-US" dirty="0"/>
              <a:t>Consider how </a:t>
            </a:r>
            <a:r>
              <a:rPr lang="en-US" b="1" dirty="0"/>
              <a:t>low the voter turnout rate </a:t>
            </a:r>
            <a:r>
              <a:rPr lang="en-US" dirty="0"/>
              <a:t>is. And how low the margins are. Task is actually quite easy.</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CB3E563F-4C5A-4035-8A83-147BA04BC530}"/>
              </a:ext>
            </a:extLst>
          </p:cNvPr>
          <p:cNvSpPr>
            <a:spLocks noGrp="1"/>
          </p:cNvSpPr>
          <p:nvPr>
            <p:ph type="ftr" sz="quarter" idx="11"/>
          </p:nvPr>
        </p:nvSpPr>
        <p:spPr/>
        <p:txBody>
          <a:bodyPr/>
          <a:lstStyle/>
          <a:p>
            <a:r>
              <a:rPr lang="en-US"/>
              <a:t>Bitcoin Hivemind</a:t>
            </a:r>
          </a:p>
        </p:txBody>
      </p:sp>
      <p:sp>
        <p:nvSpPr>
          <p:cNvPr id="5" name="Slide Number Placeholder 4">
            <a:extLst>
              <a:ext uri="{FF2B5EF4-FFF2-40B4-BE49-F238E27FC236}">
                <a16:creationId xmlns:a16="http://schemas.microsoft.com/office/drawing/2014/main" id="{77683CD7-82EC-43DD-894F-E0031923A905}"/>
              </a:ext>
            </a:extLst>
          </p:cNvPr>
          <p:cNvSpPr>
            <a:spLocks noGrp="1"/>
          </p:cNvSpPr>
          <p:nvPr>
            <p:ph type="sldNum" sz="quarter" idx="12"/>
          </p:nvPr>
        </p:nvSpPr>
        <p:spPr/>
        <p:txBody>
          <a:bodyPr/>
          <a:lstStyle/>
          <a:p>
            <a:fld id="{1A10F235-9555-41B0-B8E9-2A55BD748559}" type="slidenum">
              <a:rPr lang="en-US" smtClean="0"/>
              <a:t>50</a:t>
            </a:fld>
            <a:endParaRPr lang="en-US"/>
          </a:p>
        </p:txBody>
      </p:sp>
      <p:pic>
        <p:nvPicPr>
          <p:cNvPr id="8" name="Picture 7" descr="A group of people standing next to a sign&#10;&#10;Description automatically generated">
            <a:extLst>
              <a:ext uri="{FF2B5EF4-FFF2-40B4-BE49-F238E27FC236}">
                <a16:creationId xmlns:a16="http://schemas.microsoft.com/office/drawing/2014/main" id="{42933AE9-8A77-43FD-BD2E-C8854C103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444164"/>
            <a:ext cx="7886700" cy="5257800"/>
          </a:xfrm>
          <a:prstGeom prst="rect">
            <a:avLst/>
          </a:prstGeom>
        </p:spPr>
      </p:pic>
      <p:sp>
        <p:nvSpPr>
          <p:cNvPr id="9" name="TextBox 8">
            <a:extLst>
              <a:ext uri="{FF2B5EF4-FFF2-40B4-BE49-F238E27FC236}">
                <a16:creationId xmlns:a16="http://schemas.microsoft.com/office/drawing/2014/main" id="{B5D1010A-2D06-495B-808C-1B6737C6FB9A}"/>
              </a:ext>
            </a:extLst>
          </p:cNvPr>
          <p:cNvSpPr txBox="1"/>
          <p:nvPr/>
        </p:nvSpPr>
        <p:spPr>
          <a:xfrm>
            <a:off x="3723187" y="6488668"/>
            <a:ext cx="2063385" cy="369332"/>
          </a:xfrm>
          <a:prstGeom prst="rect">
            <a:avLst/>
          </a:prstGeom>
          <a:solidFill>
            <a:schemeClr val="bg2"/>
          </a:solidFill>
        </p:spPr>
        <p:txBody>
          <a:bodyPr wrap="none" rtlCol="0">
            <a:spAutoFit/>
          </a:bodyPr>
          <a:lstStyle/>
          <a:p>
            <a:r>
              <a:rPr lang="en-US" dirty="0"/>
              <a:t>Photo from MIT.edu</a:t>
            </a:r>
          </a:p>
        </p:txBody>
      </p:sp>
    </p:spTree>
    <p:extLst>
      <p:ext uri="{BB962C8B-B14F-4D97-AF65-F5344CB8AC3E}">
        <p14:creationId xmlns:p14="http://schemas.microsoft.com/office/powerpoint/2010/main" val="2922680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A956-FFF5-464C-BED6-A726213A0E7E}"/>
              </a:ext>
            </a:extLst>
          </p:cNvPr>
          <p:cNvSpPr>
            <a:spLocks noGrp="1"/>
          </p:cNvSpPr>
          <p:nvPr>
            <p:ph type="title"/>
          </p:nvPr>
        </p:nvSpPr>
        <p:spPr>
          <a:xfrm>
            <a:off x="485775" y="106364"/>
            <a:ext cx="8172450" cy="1325563"/>
          </a:xfrm>
        </p:spPr>
        <p:txBody>
          <a:bodyPr>
            <a:normAutofit/>
          </a:bodyPr>
          <a:lstStyle/>
          <a:p>
            <a:r>
              <a:rPr lang="en-US" dirty="0"/>
              <a:t>Why would laypeople check their phones on election day?</a:t>
            </a:r>
          </a:p>
        </p:txBody>
      </p:sp>
      <p:sp>
        <p:nvSpPr>
          <p:cNvPr id="3" name="Content Placeholder 2">
            <a:extLst>
              <a:ext uri="{FF2B5EF4-FFF2-40B4-BE49-F238E27FC236}">
                <a16:creationId xmlns:a16="http://schemas.microsoft.com/office/drawing/2014/main" id="{AD68EDED-0CFF-44E6-97B9-C4D3A336BAEE}"/>
              </a:ext>
            </a:extLst>
          </p:cNvPr>
          <p:cNvSpPr>
            <a:spLocks noGrp="1"/>
          </p:cNvSpPr>
          <p:nvPr>
            <p:ph idx="1"/>
          </p:nvPr>
        </p:nvSpPr>
        <p:spPr>
          <a:xfrm>
            <a:off x="628650" y="1720057"/>
            <a:ext cx="7886700" cy="4693777"/>
          </a:xfrm>
        </p:spPr>
        <p:txBody>
          <a:bodyPr>
            <a:normAutofit/>
          </a:bodyPr>
          <a:lstStyle/>
          <a:p>
            <a:r>
              <a:rPr lang="en-US" dirty="0"/>
              <a:t>“Small ask”.</a:t>
            </a:r>
          </a:p>
          <a:p>
            <a:r>
              <a:rPr lang="en-US" dirty="0"/>
              <a:t>Accuracy will remain high, and that people gradually become more interested.</a:t>
            </a:r>
          </a:p>
          <a:p>
            <a:r>
              <a:rPr lang="en-US" dirty="0"/>
              <a:t>The election process is so broken, and distasteful (ie, attack ads), that people will come around eventually.</a:t>
            </a:r>
          </a:p>
          <a:p>
            <a:r>
              <a:rPr lang="en-US" dirty="0"/>
              <a:t>Aim especially for </a:t>
            </a:r>
            <a:r>
              <a:rPr lang="en-US" b="1" dirty="0"/>
              <a:t>Congressional elections </a:t>
            </a:r>
            <a:r>
              <a:rPr lang="en-US" dirty="0"/>
              <a:t>where impact is high, voters least informed.</a:t>
            </a:r>
          </a:p>
          <a:p>
            <a:r>
              <a:rPr lang="en-US" dirty="0"/>
              <a:t>Consider how </a:t>
            </a:r>
            <a:r>
              <a:rPr lang="en-US" b="1" dirty="0"/>
              <a:t>low the voter turnout rate </a:t>
            </a:r>
            <a:r>
              <a:rPr lang="en-US" dirty="0"/>
              <a:t>is. And how low the margins are. Task is actually quite easy.</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CB3E563F-4C5A-4035-8A83-147BA04BC530}"/>
              </a:ext>
            </a:extLst>
          </p:cNvPr>
          <p:cNvSpPr>
            <a:spLocks noGrp="1"/>
          </p:cNvSpPr>
          <p:nvPr>
            <p:ph type="ftr" sz="quarter" idx="11"/>
          </p:nvPr>
        </p:nvSpPr>
        <p:spPr/>
        <p:txBody>
          <a:bodyPr/>
          <a:lstStyle/>
          <a:p>
            <a:r>
              <a:rPr lang="en-US"/>
              <a:t>Bitcoin Hivemind</a:t>
            </a:r>
          </a:p>
        </p:txBody>
      </p:sp>
      <p:sp>
        <p:nvSpPr>
          <p:cNvPr id="5" name="Slide Number Placeholder 4">
            <a:extLst>
              <a:ext uri="{FF2B5EF4-FFF2-40B4-BE49-F238E27FC236}">
                <a16:creationId xmlns:a16="http://schemas.microsoft.com/office/drawing/2014/main" id="{77683CD7-82EC-43DD-894F-E0031923A905}"/>
              </a:ext>
            </a:extLst>
          </p:cNvPr>
          <p:cNvSpPr>
            <a:spLocks noGrp="1"/>
          </p:cNvSpPr>
          <p:nvPr>
            <p:ph type="sldNum" sz="quarter" idx="12"/>
          </p:nvPr>
        </p:nvSpPr>
        <p:spPr/>
        <p:txBody>
          <a:bodyPr/>
          <a:lstStyle/>
          <a:p>
            <a:fld id="{1A10F235-9555-41B0-B8E9-2A55BD748559}" type="slidenum">
              <a:rPr lang="en-US" smtClean="0"/>
              <a:t>51</a:t>
            </a:fld>
            <a:endParaRPr lang="en-US"/>
          </a:p>
        </p:txBody>
      </p:sp>
      <p:pic>
        <p:nvPicPr>
          <p:cNvPr id="8" name="Picture 7" descr="A group of people standing next to a sign&#10;&#10;Description automatically generated">
            <a:extLst>
              <a:ext uri="{FF2B5EF4-FFF2-40B4-BE49-F238E27FC236}">
                <a16:creationId xmlns:a16="http://schemas.microsoft.com/office/drawing/2014/main" id="{42933AE9-8A77-43FD-BD2E-C8854C103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380708"/>
            <a:ext cx="7886700" cy="5257800"/>
          </a:xfrm>
          <a:prstGeom prst="rect">
            <a:avLst/>
          </a:prstGeom>
        </p:spPr>
      </p:pic>
      <p:sp>
        <p:nvSpPr>
          <p:cNvPr id="6" name="Rectangle 5">
            <a:extLst>
              <a:ext uri="{FF2B5EF4-FFF2-40B4-BE49-F238E27FC236}">
                <a16:creationId xmlns:a16="http://schemas.microsoft.com/office/drawing/2014/main" id="{17505C76-B354-4A2D-A4AB-F336BE038D96}"/>
              </a:ext>
            </a:extLst>
          </p:cNvPr>
          <p:cNvSpPr/>
          <p:nvPr/>
        </p:nvSpPr>
        <p:spPr>
          <a:xfrm>
            <a:off x="4406900" y="2743200"/>
            <a:ext cx="914400" cy="28194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A11B99E-D696-45E7-A741-D846E76E9777}"/>
              </a:ext>
            </a:extLst>
          </p:cNvPr>
          <p:cNvSpPr/>
          <p:nvPr/>
        </p:nvSpPr>
        <p:spPr>
          <a:xfrm>
            <a:off x="5549900" y="3213100"/>
            <a:ext cx="1143000" cy="2349500"/>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5EC7650-95D6-43BE-9A9E-C989DC24FFB4}"/>
              </a:ext>
            </a:extLst>
          </p:cNvPr>
          <p:cNvSpPr/>
          <p:nvPr/>
        </p:nvSpPr>
        <p:spPr>
          <a:xfrm>
            <a:off x="3600450" y="1934370"/>
            <a:ext cx="2527300" cy="52070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rPr>
              <a:t>Already on phone!</a:t>
            </a:r>
          </a:p>
        </p:txBody>
      </p:sp>
      <p:sp>
        <p:nvSpPr>
          <p:cNvPr id="11" name="TextBox 10">
            <a:extLst>
              <a:ext uri="{FF2B5EF4-FFF2-40B4-BE49-F238E27FC236}">
                <a16:creationId xmlns:a16="http://schemas.microsoft.com/office/drawing/2014/main" id="{C0B6686C-18E8-4B78-9973-4A0121173B38}"/>
              </a:ext>
            </a:extLst>
          </p:cNvPr>
          <p:cNvSpPr txBox="1"/>
          <p:nvPr/>
        </p:nvSpPr>
        <p:spPr>
          <a:xfrm>
            <a:off x="3723187" y="6488668"/>
            <a:ext cx="2063385" cy="369332"/>
          </a:xfrm>
          <a:prstGeom prst="rect">
            <a:avLst/>
          </a:prstGeom>
          <a:solidFill>
            <a:schemeClr val="bg2"/>
          </a:solidFill>
        </p:spPr>
        <p:txBody>
          <a:bodyPr wrap="none" rtlCol="0">
            <a:spAutoFit/>
          </a:bodyPr>
          <a:lstStyle/>
          <a:p>
            <a:r>
              <a:rPr lang="en-US" dirty="0"/>
              <a:t>Photo from MIT.edu</a:t>
            </a:r>
          </a:p>
        </p:txBody>
      </p:sp>
    </p:spTree>
    <p:extLst>
      <p:ext uri="{BB962C8B-B14F-4D97-AF65-F5344CB8AC3E}">
        <p14:creationId xmlns:p14="http://schemas.microsoft.com/office/powerpoint/2010/main" val="7040502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C1D31-CCFC-425B-94C4-2454D95A9D7F}"/>
              </a:ext>
            </a:extLst>
          </p:cNvPr>
          <p:cNvSpPr>
            <a:spLocks noGrp="1"/>
          </p:cNvSpPr>
          <p:nvPr>
            <p:ph type="title"/>
          </p:nvPr>
        </p:nvSpPr>
        <p:spPr>
          <a:xfrm>
            <a:off x="393700" y="365126"/>
            <a:ext cx="8483600" cy="1616074"/>
          </a:xfrm>
        </p:spPr>
        <p:txBody>
          <a:bodyPr>
            <a:normAutofit/>
          </a:bodyPr>
          <a:lstStyle/>
          <a:p>
            <a:r>
              <a:rPr lang="en-US" dirty="0"/>
              <a:t>Why navigate phone to these prices? Why not just ignore them (as usual)?</a:t>
            </a:r>
          </a:p>
        </p:txBody>
      </p:sp>
      <p:sp>
        <p:nvSpPr>
          <p:cNvPr id="4" name="Footer Placeholder 3">
            <a:extLst>
              <a:ext uri="{FF2B5EF4-FFF2-40B4-BE49-F238E27FC236}">
                <a16:creationId xmlns:a16="http://schemas.microsoft.com/office/drawing/2014/main" id="{49B22516-C588-4FA5-8504-060F2798D68C}"/>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E654436C-3D7D-4370-B754-AD6C50A599AC}"/>
              </a:ext>
            </a:extLst>
          </p:cNvPr>
          <p:cNvSpPr>
            <a:spLocks noGrp="1"/>
          </p:cNvSpPr>
          <p:nvPr>
            <p:ph type="sldNum" sz="quarter" idx="12"/>
          </p:nvPr>
        </p:nvSpPr>
        <p:spPr/>
        <p:txBody>
          <a:bodyPr/>
          <a:lstStyle/>
          <a:p>
            <a:fld id="{1A10F235-9555-41B0-B8E9-2A55BD748559}" type="slidenum">
              <a:rPr lang="en-US" smtClean="0"/>
              <a:t>52</a:t>
            </a:fld>
            <a:endParaRPr lang="en-US"/>
          </a:p>
        </p:txBody>
      </p:sp>
      <p:sp>
        <p:nvSpPr>
          <p:cNvPr id="6" name="Content Placeholder 2">
            <a:extLst>
              <a:ext uri="{FF2B5EF4-FFF2-40B4-BE49-F238E27FC236}">
                <a16:creationId xmlns:a16="http://schemas.microsoft.com/office/drawing/2014/main" id="{FA02F2B6-CD88-4701-9493-D0378555994F}"/>
              </a:ext>
            </a:extLst>
          </p:cNvPr>
          <p:cNvSpPr txBox="1">
            <a:spLocks/>
          </p:cNvSpPr>
          <p:nvPr/>
        </p:nvSpPr>
        <p:spPr>
          <a:xfrm>
            <a:off x="628650" y="1825625"/>
            <a:ext cx="7886700" cy="46937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Consider how </a:t>
            </a:r>
            <a:r>
              <a:rPr lang="en-US" b="1" dirty="0"/>
              <a:t>low the voter turnout rate </a:t>
            </a:r>
            <a:r>
              <a:rPr lang="en-US" dirty="0"/>
              <a:t>is. And how low the margins are. Task is actually quite easy.</a:t>
            </a:r>
          </a:p>
          <a:p>
            <a:r>
              <a:rPr lang="en-US" dirty="0"/>
              <a:t>Event-derivative accuracy will remain high. People will gradually become more interested.</a:t>
            </a:r>
          </a:p>
          <a:p>
            <a:r>
              <a:rPr lang="en-US" dirty="0"/>
              <a:t>Metrics that cannot be corrupted in the long term.</a:t>
            </a:r>
          </a:p>
          <a:p>
            <a:endParaRPr lang="en-US" dirty="0"/>
          </a:p>
        </p:txBody>
      </p:sp>
    </p:spTree>
    <p:extLst>
      <p:ext uri="{BB962C8B-B14F-4D97-AF65-F5344CB8AC3E}">
        <p14:creationId xmlns:p14="http://schemas.microsoft.com/office/powerpoint/2010/main" val="37197038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BE076-BD9C-4AD2-A94C-57B8608A0BC7}"/>
              </a:ext>
            </a:extLst>
          </p:cNvPr>
          <p:cNvSpPr>
            <a:spLocks noGrp="1"/>
          </p:cNvSpPr>
          <p:nvPr>
            <p:ph type="title"/>
          </p:nvPr>
        </p:nvSpPr>
        <p:spPr>
          <a:xfrm>
            <a:off x="628650" y="365126"/>
            <a:ext cx="8153400" cy="1118059"/>
          </a:xfrm>
        </p:spPr>
        <p:txBody>
          <a:bodyPr>
            <a:noAutofit/>
          </a:bodyPr>
          <a:lstStyle/>
          <a:p>
            <a:r>
              <a:rPr lang="en-US" sz="4800" dirty="0"/>
              <a:t>Low Voter Turnout</a:t>
            </a:r>
          </a:p>
        </p:txBody>
      </p:sp>
      <p:pic>
        <p:nvPicPr>
          <p:cNvPr id="7" name="Content Placeholder 6" descr="A screenshot of a map&#10;&#10;Description automatically generated">
            <a:extLst>
              <a:ext uri="{FF2B5EF4-FFF2-40B4-BE49-F238E27FC236}">
                <a16:creationId xmlns:a16="http://schemas.microsoft.com/office/drawing/2014/main" id="{39BF31CB-F91D-4587-A437-C64D838A698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1012" y="1677194"/>
            <a:ext cx="8141976" cy="4648199"/>
          </a:xfrm>
        </p:spPr>
      </p:pic>
      <p:sp>
        <p:nvSpPr>
          <p:cNvPr id="4" name="Footer Placeholder 3">
            <a:extLst>
              <a:ext uri="{FF2B5EF4-FFF2-40B4-BE49-F238E27FC236}">
                <a16:creationId xmlns:a16="http://schemas.microsoft.com/office/drawing/2014/main" id="{9AB2BFE3-7818-409E-A0DD-41FFE8C4D666}"/>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34E0AD83-A82C-4FD9-885B-4D469414B49C}"/>
              </a:ext>
            </a:extLst>
          </p:cNvPr>
          <p:cNvSpPr>
            <a:spLocks noGrp="1"/>
          </p:cNvSpPr>
          <p:nvPr>
            <p:ph type="sldNum" sz="quarter" idx="12"/>
          </p:nvPr>
        </p:nvSpPr>
        <p:spPr/>
        <p:txBody>
          <a:bodyPr/>
          <a:lstStyle/>
          <a:p>
            <a:fld id="{1A10F235-9555-41B0-B8E9-2A55BD748559}" type="slidenum">
              <a:rPr lang="en-US" smtClean="0"/>
              <a:t>53</a:t>
            </a:fld>
            <a:endParaRPr lang="en-US"/>
          </a:p>
        </p:txBody>
      </p:sp>
    </p:spTree>
    <p:extLst>
      <p:ext uri="{BB962C8B-B14F-4D97-AF65-F5344CB8AC3E}">
        <p14:creationId xmlns:p14="http://schemas.microsoft.com/office/powerpoint/2010/main" val="691642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F2A67-99BD-4B84-A431-85CD8BFB9B09}"/>
              </a:ext>
            </a:extLst>
          </p:cNvPr>
          <p:cNvSpPr>
            <a:spLocks noGrp="1"/>
          </p:cNvSpPr>
          <p:nvPr>
            <p:ph type="title"/>
          </p:nvPr>
        </p:nvSpPr>
        <p:spPr>
          <a:xfrm>
            <a:off x="445772" y="490538"/>
            <a:ext cx="3943349" cy="3433762"/>
          </a:xfrm>
        </p:spPr>
        <p:txBody>
          <a:bodyPr>
            <a:normAutofit/>
          </a:bodyPr>
          <a:lstStyle/>
          <a:p>
            <a:r>
              <a:rPr lang="en-US" dirty="0"/>
              <a:t>Why Turnout Low: Voters Admit Feeling Overwhelmed</a:t>
            </a:r>
          </a:p>
        </p:txBody>
      </p:sp>
      <p:pic>
        <p:nvPicPr>
          <p:cNvPr id="7" name="Content Placeholder 6" descr="A screenshot of a cell phone&#10;&#10;Description automatically generated">
            <a:extLst>
              <a:ext uri="{FF2B5EF4-FFF2-40B4-BE49-F238E27FC236}">
                <a16:creationId xmlns:a16="http://schemas.microsoft.com/office/drawing/2014/main" id="{A42FDC98-E140-4244-8D35-E3EDDB93351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363"/>
          <a:stretch/>
        </p:blipFill>
        <p:spPr>
          <a:xfrm>
            <a:off x="4754880" y="225471"/>
            <a:ext cx="3943350" cy="6267403"/>
          </a:xfrm>
          <a:ln>
            <a:solidFill>
              <a:schemeClr val="tx1">
                <a:lumMod val="50000"/>
                <a:lumOff val="50000"/>
              </a:schemeClr>
            </a:solidFill>
          </a:ln>
        </p:spPr>
      </p:pic>
      <p:sp>
        <p:nvSpPr>
          <p:cNvPr id="4" name="Footer Placeholder 3">
            <a:extLst>
              <a:ext uri="{FF2B5EF4-FFF2-40B4-BE49-F238E27FC236}">
                <a16:creationId xmlns:a16="http://schemas.microsoft.com/office/drawing/2014/main" id="{3ACFE434-208D-4E19-8D0E-C7CA1EC4EAFB}"/>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39E0319B-A394-4F9A-93FE-686EB5F7FC6F}"/>
              </a:ext>
            </a:extLst>
          </p:cNvPr>
          <p:cNvSpPr>
            <a:spLocks noGrp="1"/>
          </p:cNvSpPr>
          <p:nvPr>
            <p:ph type="sldNum" sz="quarter" idx="12"/>
          </p:nvPr>
        </p:nvSpPr>
        <p:spPr/>
        <p:txBody>
          <a:bodyPr/>
          <a:lstStyle/>
          <a:p>
            <a:fld id="{1A10F235-9555-41B0-B8E9-2A55BD748559}" type="slidenum">
              <a:rPr lang="en-US" smtClean="0"/>
              <a:t>54</a:t>
            </a:fld>
            <a:endParaRPr lang="en-US"/>
          </a:p>
        </p:txBody>
      </p:sp>
      <p:sp>
        <p:nvSpPr>
          <p:cNvPr id="8" name="Rectangle: Rounded Corners 7">
            <a:extLst>
              <a:ext uri="{FF2B5EF4-FFF2-40B4-BE49-F238E27FC236}">
                <a16:creationId xmlns:a16="http://schemas.microsoft.com/office/drawing/2014/main" id="{93BDAD1F-9952-4EAA-9A66-61F21E0528D5}"/>
              </a:ext>
            </a:extLst>
          </p:cNvPr>
          <p:cNvSpPr/>
          <p:nvPr/>
        </p:nvSpPr>
        <p:spPr>
          <a:xfrm>
            <a:off x="4571998" y="1257300"/>
            <a:ext cx="4126232" cy="1047750"/>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9215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8A1E3-20B6-4FBC-A0AE-426A61FD8494}"/>
              </a:ext>
            </a:extLst>
          </p:cNvPr>
          <p:cNvSpPr>
            <a:spLocks noGrp="1"/>
          </p:cNvSpPr>
          <p:nvPr>
            <p:ph type="title"/>
          </p:nvPr>
        </p:nvSpPr>
        <p:spPr/>
        <p:txBody>
          <a:bodyPr/>
          <a:lstStyle/>
          <a:p>
            <a:r>
              <a:rPr lang="en-US" dirty="0"/>
              <a:t>Popular Vote – Victory Margins Are Very Narrow</a:t>
            </a:r>
          </a:p>
        </p:txBody>
      </p:sp>
      <p:pic>
        <p:nvPicPr>
          <p:cNvPr id="7" name="Content Placeholder 6" descr="A close up of a logo&#10;&#10;Description automatically generated">
            <a:extLst>
              <a:ext uri="{FF2B5EF4-FFF2-40B4-BE49-F238E27FC236}">
                <a16:creationId xmlns:a16="http://schemas.microsoft.com/office/drawing/2014/main" id="{65287742-6595-455A-9603-5CD74FA26FE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2325370"/>
            <a:ext cx="7886700" cy="3351847"/>
          </a:xfrm>
        </p:spPr>
      </p:pic>
      <p:sp>
        <p:nvSpPr>
          <p:cNvPr id="4" name="Footer Placeholder 3">
            <a:extLst>
              <a:ext uri="{FF2B5EF4-FFF2-40B4-BE49-F238E27FC236}">
                <a16:creationId xmlns:a16="http://schemas.microsoft.com/office/drawing/2014/main" id="{9F4AC202-2834-40E4-99EA-ABC3A5F59AC0}"/>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DF65349A-83FE-4821-9DC5-2B57A01F5721}"/>
              </a:ext>
            </a:extLst>
          </p:cNvPr>
          <p:cNvSpPr>
            <a:spLocks noGrp="1"/>
          </p:cNvSpPr>
          <p:nvPr>
            <p:ph type="sldNum" sz="quarter" idx="12"/>
          </p:nvPr>
        </p:nvSpPr>
        <p:spPr/>
        <p:txBody>
          <a:bodyPr/>
          <a:lstStyle/>
          <a:p>
            <a:fld id="{1A10F235-9555-41B0-B8E9-2A55BD748559}" type="slidenum">
              <a:rPr lang="en-US" smtClean="0"/>
              <a:t>55</a:t>
            </a:fld>
            <a:endParaRPr lang="en-US"/>
          </a:p>
        </p:txBody>
      </p:sp>
      <p:sp>
        <p:nvSpPr>
          <p:cNvPr id="8" name="TextBox 7">
            <a:extLst>
              <a:ext uri="{FF2B5EF4-FFF2-40B4-BE49-F238E27FC236}">
                <a16:creationId xmlns:a16="http://schemas.microsoft.com/office/drawing/2014/main" id="{C424880B-5C8F-424A-938C-CB71EFE9BAD9}"/>
              </a:ext>
            </a:extLst>
          </p:cNvPr>
          <p:cNvSpPr txBox="1"/>
          <p:nvPr/>
        </p:nvSpPr>
        <p:spPr>
          <a:xfrm>
            <a:off x="711843" y="6150070"/>
            <a:ext cx="2170254" cy="369332"/>
          </a:xfrm>
          <a:prstGeom prst="rect">
            <a:avLst/>
          </a:prstGeom>
          <a:solidFill>
            <a:schemeClr val="bg2"/>
          </a:solidFill>
          <a:ln>
            <a:solidFill>
              <a:schemeClr val="tx1"/>
            </a:solidFill>
          </a:ln>
        </p:spPr>
        <p:txBody>
          <a:bodyPr wrap="square" rtlCol="0">
            <a:spAutoFit/>
          </a:bodyPr>
          <a:lstStyle/>
          <a:p>
            <a:r>
              <a:rPr lang="en-US" dirty="0"/>
              <a:t>Wikipedia Commons</a:t>
            </a:r>
          </a:p>
        </p:txBody>
      </p:sp>
      <p:sp>
        <p:nvSpPr>
          <p:cNvPr id="9" name="TextBox 8">
            <a:extLst>
              <a:ext uri="{FF2B5EF4-FFF2-40B4-BE49-F238E27FC236}">
                <a16:creationId xmlns:a16="http://schemas.microsoft.com/office/drawing/2014/main" id="{745555D2-AE7C-4D58-BE6C-6D5CF9A44D51}"/>
              </a:ext>
            </a:extLst>
          </p:cNvPr>
          <p:cNvSpPr txBox="1"/>
          <p:nvPr/>
        </p:nvSpPr>
        <p:spPr>
          <a:xfrm>
            <a:off x="3541853" y="2002204"/>
            <a:ext cx="1591519" cy="646331"/>
          </a:xfrm>
          <a:prstGeom prst="rect">
            <a:avLst/>
          </a:prstGeom>
          <a:noFill/>
        </p:spPr>
        <p:txBody>
          <a:bodyPr wrap="square" rtlCol="0">
            <a:spAutoFit/>
          </a:bodyPr>
          <a:lstStyle/>
          <a:p>
            <a:r>
              <a:rPr lang="en-US" dirty="0"/>
              <a:t>Presidential Popular Vote</a:t>
            </a:r>
          </a:p>
        </p:txBody>
      </p:sp>
    </p:spTree>
    <p:extLst>
      <p:ext uri="{BB962C8B-B14F-4D97-AF65-F5344CB8AC3E}">
        <p14:creationId xmlns:p14="http://schemas.microsoft.com/office/powerpoint/2010/main" val="17735403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10386-345E-4A34-8456-E4CC9B57FF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DFE7D1-1495-4828-B398-8311D07B002B}"/>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B8783136-0EDA-4376-A49B-07FF1C573C72}"/>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8F4BAFA8-0A83-4F55-90AA-E45CDF180FA7}"/>
              </a:ext>
            </a:extLst>
          </p:cNvPr>
          <p:cNvSpPr>
            <a:spLocks noGrp="1"/>
          </p:cNvSpPr>
          <p:nvPr>
            <p:ph type="sldNum" sz="quarter" idx="12"/>
          </p:nvPr>
        </p:nvSpPr>
        <p:spPr/>
        <p:txBody>
          <a:bodyPr/>
          <a:lstStyle/>
          <a:p>
            <a:fld id="{1A10F235-9555-41B0-B8E9-2A55BD748559}" type="slidenum">
              <a:rPr lang="en-US" smtClean="0"/>
              <a:t>56</a:t>
            </a:fld>
            <a:endParaRPr lang="en-US"/>
          </a:p>
        </p:txBody>
      </p:sp>
      <p:pic>
        <p:nvPicPr>
          <p:cNvPr id="6" name="Picture 5">
            <a:extLst>
              <a:ext uri="{FF2B5EF4-FFF2-40B4-BE49-F238E27FC236}">
                <a16:creationId xmlns:a16="http://schemas.microsoft.com/office/drawing/2014/main" id="{0700ACB4-B3B7-47CA-A19B-6215D181A73C}"/>
              </a:ext>
            </a:extLst>
          </p:cNvPr>
          <p:cNvPicPr>
            <a:picLocks noChangeAspect="1"/>
          </p:cNvPicPr>
          <p:nvPr/>
        </p:nvPicPr>
        <p:blipFill rotWithShape="1">
          <a:blip r:embed="rId2"/>
          <a:srcRect t="7426" b="11730"/>
          <a:stretch/>
        </p:blipFill>
        <p:spPr>
          <a:xfrm>
            <a:off x="1052030" y="176794"/>
            <a:ext cx="7039940" cy="6504412"/>
          </a:xfrm>
          <a:prstGeom prst="rect">
            <a:avLst/>
          </a:prstGeom>
          <a:ln>
            <a:solidFill>
              <a:schemeClr val="tx1"/>
            </a:solidFill>
          </a:ln>
        </p:spPr>
      </p:pic>
    </p:spTree>
    <p:extLst>
      <p:ext uri="{BB962C8B-B14F-4D97-AF65-F5344CB8AC3E}">
        <p14:creationId xmlns:p14="http://schemas.microsoft.com/office/powerpoint/2010/main" val="7492596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10386-345E-4A34-8456-E4CC9B57FF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DFE7D1-1495-4828-B398-8311D07B002B}"/>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B8783136-0EDA-4376-A49B-07FF1C573C72}"/>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8F4BAFA8-0A83-4F55-90AA-E45CDF180FA7}"/>
              </a:ext>
            </a:extLst>
          </p:cNvPr>
          <p:cNvSpPr>
            <a:spLocks noGrp="1"/>
          </p:cNvSpPr>
          <p:nvPr>
            <p:ph type="sldNum" sz="quarter" idx="12"/>
          </p:nvPr>
        </p:nvSpPr>
        <p:spPr/>
        <p:txBody>
          <a:bodyPr/>
          <a:lstStyle/>
          <a:p>
            <a:fld id="{1A10F235-9555-41B0-B8E9-2A55BD748559}" type="slidenum">
              <a:rPr lang="en-US" smtClean="0"/>
              <a:t>57</a:t>
            </a:fld>
            <a:endParaRPr lang="en-US"/>
          </a:p>
        </p:txBody>
      </p:sp>
      <p:pic>
        <p:nvPicPr>
          <p:cNvPr id="6" name="Picture 5">
            <a:extLst>
              <a:ext uri="{FF2B5EF4-FFF2-40B4-BE49-F238E27FC236}">
                <a16:creationId xmlns:a16="http://schemas.microsoft.com/office/drawing/2014/main" id="{0700ACB4-B3B7-47CA-A19B-6215D181A73C}"/>
              </a:ext>
            </a:extLst>
          </p:cNvPr>
          <p:cNvPicPr>
            <a:picLocks noChangeAspect="1"/>
          </p:cNvPicPr>
          <p:nvPr/>
        </p:nvPicPr>
        <p:blipFill rotWithShape="1">
          <a:blip r:embed="rId2"/>
          <a:srcRect t="7426" b="11730"/>
          <a:stretch/>
        </p:blipFill>
        <p:spPr>
          <a:xfrm>
            <a:off x="1052030" y="176794"/>
            <a:ext cx="7039940" cy="6504412"/>
          </a:xfrm>
          <a:prstGeom prst="rect">
            <a:avLst/>
          </a:prstGeom>
          <a:ln>
            <a:solidFill>
              <a:schemeClr val="tx1"/>
            </a:solidFill>
          </a:ln>
        </p:spPr>
      </p:pic>
      <p:sp>
        <p:nvSpPr>
          <p:cNvPr id="7" name="Rectangle 6">
            <a:extLst>
              <a:ext uri="{FF2B5EF4-FFF2-40B4-BE49-F238E27FC236}">
                <a16:creationId xmlns:a16="http://schemas.microsoft.com/office/drawing/2014/main" id="{F85882BF-58AF-48B5-A823-6CCC65EC13A9}"/>
              </a:ext>
            </a:extLst>
          </p:cNvPr>
          <p:cNvSpPr/>
          <p:nvPr/>
        </p:nvSpPr>
        <p:spPr>
          <a:xfrm>
            <a:off x="468630" y="536527"/>
            <a:ext cx="7886700" cy="2308324"/>
          </a:xfrm>
          <a:prstGeom prst="rect">
            <a:avLst/>
          </a:prstGeom>
          <a:solidFill>
            <a:schemeClr val="bg1">
              <a:lumMod val="95000"/>
            </a:schemeClr>
          </a:solidFill>
          <a:ln>
            <a:solidFill>
              <a:schemeClr val="bg2">
                <a:lumMod val="50000"/>
              </a:schemeClr>
            </a:solidFill>
          </a:ln>
        </p:spPr>
        <p:txBody>
          <a:bodyPr wrap="square">
            <a:spAutoFit/>
          </a:bodyPr>
          <a:lstStyle/>
          <a:p>
            <a:r>
              <a:rPr lang="en-US" sz="3600" dirty="0"/>
              <a:t>“Ramp it up” Lowbrow </a:t>
            </a:r>
            <a:r>
              <a:rPr lang="en-US" sz="3600" dirty="0">
                <a:sym typeface="Wingdings" panose="05000000000000000000" pitchFamily="2" charset="2"/>
              </a:rPr>
              <a:t> Highbrow</a:t>
            </a:r>
          </a:p>
          <a:p>
            <a:pPr marL="571500" indent="-571500">
              <a:buFont typeface="Arial" panose="020B0604020202020204" pitchFamily="34" charset="0"/>
              <a:buChar char="•"/>
            </a:pPr>
            <a:r>
              <a:rPr lang="en-US" sz="3600" dirty="0"/>
              <a:t>Sports (</a:t>
            </a:r>
            <a:r>
              <a:rPr lang="en-US" sz="3600" dirty="0" err="1"/>
              <a:t>SuperBowl</a:t>
            </a:r>
            <a:r>
              <a:rPr lang="en-US" sz="3600" dirty="0"/>
              <a:t>, March Madness)</a:t>
            </a:r>
          </a:p>
          <a:p>
            <a:pPr marL="571500" indent="-571500">
              <a:buFont typeface="Arial" panose="020B0604020202020204" pitchFamily="34" charset="0"/>
              <a:buChar char="•"/>
            </a:pPr>
            <a:r>
              <a:rPr lang="en-US" sz="3600" dirty="0"/>
              <a:t>E-Sports</a:t>
            </a:r>
          </a:p>
          <a:p>
            <a:pPr marL="571500" indent="-571500">
              <a:buFont typeface="Arial" panose="020B0604020202020204" pitchFamily="34" charset="0"/>
              <a:buChar char="•"/>
            </a:pPr>
            <a:r>
              <a:rPr lang="en-US" sz="3600" dirty="0"/>
              <a:t>Arts (Oscars, </a:t>
            </a:r>
            <a:r>
              <a:rPr lang="en-US" sz="3600" dirty="0" err="1"/>
              <a:t>Tonys</a:t>
            </a:r>
            <a:r>
              <a:rPr lang="en-US" sz="3600" dirty="0"/>
              <a:t>).</a:t>
            </a:r>
          </a:p>
        </p:txBody>
      </p:sp>
    </p:spTree>
    <p:extLst>
      <p:ext uri="{BB962C8B-B14F-4D97-AF65-F5344CB8AC3E}">
        <p14:creationId xmlns:p14="http://schemas.microsoft.com/office/powerpoint/2010/main" val="9442012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0C549-8803-44D1-AD22-6F20647A043D}"/>
              </a:ext>
            </a:extLst>
          </p:cNvPr>
          <p:cNvSpPr>
            <a:spLocks noGrp="1"/>
          </p:cNvSpPr>
          <p:nvPr>
            <p:ph type="title"/>
          </p:nvPr>
        </p:nvSpPr>
        <p:spPr>
          <a:xfrm>
            <a:off x="501650" y="203201"/>
            <a:ext cx="7886700" cy="1371600"/>
          </a:xfrm>
        </p:spPr>
        <p:txBody>
          <a:bodyPr>
            <a:normAutofit fontScale="90000"/>
          </a:bodyPr>
          <a:lstStyle/>
          <a:p>
            <a:r>
              <a:rPr lang="en-US" dirty="0"/>
              <a:t>Last Slide:</a:t>
            </a:r>
            <a:br>
              <a:rPr lang="en-US" dirty="0"/>
            </a:br>
            <a:r>
              <a:rPr lang="en-US" dirty="0"/>
              <a:t>Here, Politician Rhetoric Is Irrelevant</a:t>
            </a:r>
          </a:p>
        </p:txBody>
      </p:sp>
      <p:sp>
        <p:nvSpPr>
          <p:cNvPr id="3" name="Content Placeholder 2">
            <a:extLst>
              <a:ext uri="{FF2B5EF4-FFF2-40B4-BE49-F238E27FC236}">
                <a16:creationId xmlns:a16="http://schemas.microsoft.com/office/drawing/2014/main" id="{9BF969BC-3447-4894-9E78-C5123AA714BB}"/>
              </a:ext>
            </a:extLst>
          </p:cNvPr>
          <p:cNvSpPr>
            <a:spLocks noGrp="1"/>
          </p:cNvSpPr>
          <p:nvPr>
            <p:ph idx="1"/>
          </p:nvPr>
        </p:nvSpPr>
        <p:spPr>
          <a:xfrm>
            <a:off x="628650" y="1690690"/>
            <a:ext cx="7886700" cy="4828712"/>
          </a:xfrm>
        </p:spPr>
        <p:txBody>
          <a:bodyPr>
            <a:normAutofit lnSpcReduction="10000"/>
          </a:bodyPr>
          <a:lstStyle/>
          <a:p>
            <a:r>
              <a:rPr lang="en-US" dirty="0"/>
              <a:t>As this idea becomes influential, politicians will start competing on these metrics.</a:t>
            </a:r>
          </a:p>
          <a:p>
            <a:r>
              <a:rPr lang="en-US" dirty="0"/>
              <a:t>But in order for their numbers to go up, they’ll need to actually </a:t>
            </a:r>
            <a:r>
              <a:rPr lang="en-US" b="1" i="1" u="sng" dirty="0"/>
              <a:t>hit</a:t>
            </a:r>
            <a:r>
              <a:rPr lang="en-US" dirty="0"/>
              <a:t> the target in reality.</a:t>
            </a:r>
          </a:p>
          <a:p>
            <a:endParaRPr lang="en-US" dirty="0"/>
          </a:p>
          <a:p>
            <a:r>
              <a:rPr lang="en-US" dirty="0"/>
              <a:t>For example: Politician could announce that they want everyone to die, and plan to kill everyone, but unless traders believe that the politician can follow through with this plan, the ‘deaths’ numbers won’t budget an inch.</a:t>
            </a:r>
          </a:p>
          <a:p>
            <a:r>
              <a:rPr lang="en-US" dirty="0"/>
              <a:t>Layperson already knows that politicians are liars. (Will prefer this.)</a:t>
            </a:r>
          </a:p>
        </p:txBody>
      </p:sp>
      <p:sp>
        <p:nvSpPr>
          <p:cNvPr id="4" name="Footer Placeholder 3">
            <a:extLst>
              <a:ext uri="{FF2B5EF4-FFF2-40B4-BE49-F238E27FC236}">
                <a16:creationId xmlns:a16="http://schemas.microsoft.com/office/drawing/2014/main" id="{0720E5B2-D056-4E70-886A-0D102D79B193}"/>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9D483A47-F56D-4C8D-911B-CD00098CBDD0}"/>
              </a:ext>
            </a:extLst>
          </p:cNvPr>
          <p:cNvSpPr>
            <a:spLocks noGrp="1"/>
          </p:cNvSpPr>
          <p:nvPr>
            <p:ph type="sldNum" sz="quarter" idx="12"/>
          </p:nvPr>
        </p:nvSpPr>
        <p:spPr/>
        <p:txBody>
          <a:bodyPr/>
          <a:lstStyle/>
          <a:p>
            <a:fld id="{1A10F235-9555-41B0-B8E9-2A55BD748559}" type="slidenum">
              <a:rPr lang="en-US" smtClean="0"/>
              <a:t>58</a:t>
            </a:fld>
            <a:endParaRPr lang="en-US"/>
          </a:p>
        </p:txBody>
      </p:sp>
    </p:spTree>
    <p:extLst>
      <p:ext uri="{BB962C8B-B14F-4D97-AF65-F5344CB8AC3E}">
        <p14:creationId xmlns:p14="http://schemas.microsoft.com/office/powerpoint/2010/main" val="15336845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412DC-D265-47AA-802F-0B53E2D4FC2D}"/>
              </a:ext>
            </a:extLst>
          </p:cNvPr>
          <p:cNvSpPr>
            <a:spLocks noGrp="1"/>
          </p:cNvSpPr>
          <p:nvPr>
            <p:ph type="title"/>
          </p:nvPr>
        </p:nvSpPr>
        <p:spPr>
          <a:xfrm>
            <a:off x="628650" y="1465118"/>
            <a:ext cx="7886700" cy="1745673"/>
          </a:xfrm>
        </p:spPr>
        <p:txBody>
          <a:bodyPr>
            <a:normAutofit/>
          </a:bodyPr>
          <a:lstStyle/>
          <a:p>
            <a:pPr algn="ctr"/>
            <a:r>
              <a:rPr lang="en-US" sz="6600" dirty="0"/>
              <a:t>Thank You!</a:t>
            </a:r>
          </a:p>
        </p:txBody>
      </p:sp>
      <p:sp>
        <p:nvSpPr>
          <p:cNvPr id="3" name="Content Placeholder 2">
            <a:extLst>
              <a:ext uri="{FF2B5EF4-FFF2-40B4-BE49-F238E27FC236}">
                <a16:creationId xmlns:a16="http://schemas.microsoft.com/office/drawing/2014/main" id="{1A53E94C-DFA1-4E4F-B988-1F7CC4FF962D}"/>
              </a:ext>
            </a:extLst>
          </p:cNvPr>
          <p:cNvSpPr>
            <a:spLocks noGrp="1"/>
          </p:cNvSpPr>
          <p:nvPr>
            <p:ph idx="1"/>
          </p:nvPr>
        </p:nvSpPr>
        <p:spPr>
          <a:xfrm>
            <a:off x="628650" y="3501735"/>
            <a:ext cx="7886700" cy="2675227"/>
          </a:xfrm>
        </p:spPr>
        <p:txBody>
          <a:bodyPr>
            <a:normAutofit/>
          </a:bodyPr>
          <a:lstStyle/>
          <a:p>
            <a:pPr marL="0" indent="0" algn="ctr">
              <a:buNone/>
            </a:pPr>
            <a:r>
              <a:rPr lang="en-US" sz="4800" dirty="0"/>
              <a:t>Questions?</a:t>
            </a:r>
          </a:p>
        </p:txBody>
      </p:sp>
      <p:sp>
        <p:nvSpPr>
          <p:cNvPr id="4" name="Footer Placeholder 3">
            <a:extLst>
              <a:ext uri="{FF2B5EF4-FFF2-40B4-BE49-F238E27FC236}">
                <a16:creationId xmlns:a16="http://schemas.microsoft.com/office/drawing/2014/main" id="{0AC7C6B7-0310-42E4-B3D0-995FED8279B0}"/>
              </a:ext>
            </a:extLst>
          </p:cNvPr>
          <p:cNvSpPr>
            <a:spLocks noGrp="1"/>
          </p:cNvSpPr>
          <p:nvPr>
            <p:ph type="ftr" sz="quarter" idx="11"/>
          </p:nvPr>
        </p:nvSpPr>
        <p:spPr/>
        <p:txBody>
          <a:bodyPr/>
          <a:lstStyle/>
          <a:p>
            <a:r>
              <a:rPr lang="en-US"/>
              <a:t>Bitcoin Hivemind</a:t>
            </a:r>
          </a:p>
        </p:txBody>
      </p:sp>
      <p:sp>
        <p:nvSpPr>
          <p:cNvPr id="5" name="Slide Number Placeholder 4">
            <a:extLst>
              <a:ext uri="{FF2B5EF4-FFF2-40B4-BE49-F238E27FC236}">
                <a16:creationId xmlns:a16="http://schemas.microsoft.com/office/drawing/2014/main" id="{21AC051F-7CFD-485D-8FB4-52A8070EFF90}"/>
              </a:ext>
            </a:extLst>
          </p:cNvPr>
          <p:cNvSpPr>
            <a:spLocks noGrp="1"/>
          </p:cNvSpPr>
          <p:nvPr>
            <p:ph type="sldNum" sz="quarter" idx="12"/>
          </p:nvPr>
        </p:nvSpPr>
        <p:spPr/>
        <p:txBody>
          <a:bodyPr/>
          <a:lstStyle/>
          <a:p>
            <a:fld id="{1A10F235-9555-41B0-B8E9-2A55BD748559}" type="slidenum">
              <a:rPr lang="en-US" smtClean="0"/>
              <a:t>59</a:t>
            </a:fld>
            <a:endParaRPr lang="en-US"/>
          </a:p>
        </p:txBody>
      </p:sp>
    </p:spTree>
    <p:extLst>
      <p:ext uri="{BB962C8B-B14F-4D97-AF65-F5344CB8AC3E}">
        <p14:creationId xmlns:p14="http://schemas.microsoft.com/office/powerpoint/2010/main" val="822988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EDE72-29CF-41E8-8D53-7DA7115579EB}"/>
              </a:ext>
            </a:extLst>
          </p:cNvPr>
          <p:cNvSpPr>
            <a:spLocks noGrp="1"/>
          </p:cNvSpPr>
          <p:nvPr>
            <p:ph type="title"/>
          </p:nvPr>
        </p:nvSpPr>
        <p:spPr/>
        <p:txBody>
          <a:bodyPr/>
          <a:lstStyle/>
          <a:p>
            <a:r>
              <a:rPr lang="en-US" sz="7200" dirty="0"/>
              <a:t>Agenda</a:t>
            </a:r>
            <a:endParaRPr lang="en-US" dirty="0"/>
          </a:p>
        </p:txBody>
      </p:sp>
      <p:sp>
        <p:nvSpPr>
          <p:cNvPr id="3" name="Content Placeholder 2">
            <a:extLst>
              <a:ext uri="{FF2B5EF4-FFF2-40B4-BE49-F238E27FC236}">
                <a16:creationId xmlns:a16="http://schemas.microsoft.com/office/drawing/2014/main" id="{ED06F72F-0D78-429B-8C1C-D900E2C3418E}"/>
              </a:ext>
            </a:extLst>
          </p:cNvPr>
          <p:cNvSpPr>
            <a:spLocks noGrp="1"/>
          </p:cNvSpPr>
          <p:nvPr>
            <p:ph idx="1"/>
          </p:nvPr>
        </p:nvSpPr>
        <p:spPr>
          <a:xfrm>
            <a:off x="628650" y="1825625"/>
            <a:ext cx="7886700" cy="4667249"/>
          </a:xfrm>
        </p:spPr>
        <p:txBody>
          <a:bodyPr>
            <a:normAutofit/>
          </a:bodyPr>
          <a:lstStyle/>
          <a:p>
            <a:pPr marL="514350" indent="-514350">
              <a:buFont typeface="+mj-lt"/>
              <a:buAutoNum type="arabicPeriod"/>
            </a:pPr>
            <a:r>
              <a:rPr lang="en-US" sz="3600" dirty="0"/>
              <a:t>Background</a:t>
            </a:r>
          </a:p>
          <a:p>
            <a:pPr marL="514350" indent="-514350">
              <a:buFont typeface="+mj-lt"/>
              <a:buAutoNum type="arabicPeriod"/>
            </a:pPr>
            <a:r>
              <a:rPr lang="en-US" sz="3600" dirty="0"/>
              <a:t>Electoral Feedback</a:t>
            </a:r>
          </a:p>
          <a:p>
            <a:pPr marL="514350" indent="-514350">
              <a:buFont typeface="+mj-lt"/>
              <a:buAutoNum type="arabicPeriod"/>
            </a:pPr>
            <a:r>
              <a:rPr lang="en-US" sz="3600" dirty="0"/>
              <a:t>Event Derivatives</a:t>
            </a:r>
          </a:p>
          <a:p>
            <a:pPr marL="514350" indent="-514350">
              <a:buFont typeface="+mj-lt"/>
              <a:buAutoNum type="arabicPeriod"/>
            </a:pPr>
            <a:r>
              <a:rPr lang="en-US" sz="3600" dirty="0"/>
              <a:t>Synthesis</a:t>
            </a:r>
          </a:p>
          <a:p>
            <a:pPr marL="514350" indent="-514350">
              <a:buFont typeface="+mj-lt"/>
              <a:buAutoNum type="arabicPeriod"/>
            </a:pPr>
            <a:r>
              <a:rPr lang="en-US" sz="3600" dirty="0"/>
              <a:t>Why Laypeople Will Care</a:t>
            </a:r>
          </a:p>
        </p:txBody>
      </p:sp>
      <p:sp>
        <p:nvSpPr>
          <p:cNvPr id="4" name="Footer Placeholder 3">
            <a:extLst>
              <a:ext uri="{FF2B5EF4-FFF2-40B4-BE49-F238E27FC236}">
                <a16:creationId xmlns:a16="http://schemas.microsoft.com/office/drawing/2014/main" id="{F377AF3B-B747-44AF-B7B1-3F174F370335}"/>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183946BF-949A-488B-9FAF-8F8BCFA7D5D5}"/>
              </a:ext>
            </a:extLst>
          </p:cNvPr>
          <p:cNvSpPr>
            <a:spLocks noGrp="1"/>
          </p:cNvSpPr>
          <p:nvPr>
            <p:ph type="sldNum" sz="quarter" idx="12"/>
          </p:nvPr>
        </p:nvSpPr>
        <p:spPr/>
        <p:txBody>
          <a:bodyPr/>
          <a:lstStyle/>
          <a:p>
            <a:fld id="{1A10F235-9555-41B0-B8E9-2A55BD748559}" type="slidenum">
              <a:rPr lang="en-US" smtClean="0"/>
              <a:t>6</a:t>
            </a:fld>
            <a:endParaRPr lang="en-US"/>
          </a:p>
        </p:txBody>
      </p:sp>
      <p:cxnSp>
        <p:nvCxnSpPr>
          <p:cNvPr id="7" name="Straight Connector 6">
            <a:extLst>
              <a:ext uri="{FF2B5EF4-FFF2-40B4-BE49-F238E27FC236}">
                <a16:creationId xmlns:a16="http://schemas.microsoft.com/office/drawing/2014/main" id="{21996C0C-AEE9-4723-8E4E-8EC83ACF8FC4}"/>
              </a:ext>
            </a:extLst>
          </p:cNvPr>
          <p:cNvCxnSpPr/>
          <p:nvPr/>
        </p:nvCxnSpPr>
        <p:spPr>
          <a:xfrm>
            <a:off x="6134100" y="1473200"/>
            <a:ext cx="0" cy="429260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FD6C430-3274-4397-96E0-07F47E7497C6}"/>
              </a:ext>
            </a:extLst>
          </p:cNvPr>
          <p:cNvSpPr txBox="1"/>
          <p:nvPr/>
        </p:nvSpPr>
        <p:spPr>
          <a:xfrm>
            <a:off x="6668936" y="1843950"/>
            <a:ext cx="1311578" cy="3170099"/>
          </a:xfrm>
          <a:prstGeom prst="rect">
            <a:avLst/>
          </a:prstGeom>
          <a:noFill/>
        </p:spPr>
        <p:txBody>
          <a:bodyPr wrap="none" rtlCol="0">
            <a:spAutoFit/>
          </a:bodyPr>
          <a:lstStyle/>
          <a:p>
            <a:r>
              <a:rPr lang="en-US" sz="4000" i="1" dirty="0"/>
              <a:t>Long</a:t>
            </a:r>
            <a:br>
              <a:rPr lang="en-US" sz="4000" i="1" dirty="0"/>
            </a:br>
            <a:r>
              <a:rPr lang="en-US" sz="4000" i="1" dirty="0" err="1"/>
              <a:t>Long</a:t>
            </a:r>
            <a:br>
              <a:rPr lang="en-US" sz="4000" i="1" dirty="0"/>
            </a:br>
            <a:r>
              <a:rPr lang="en-US" sz="4000" i="1" dirty="0" err="1"/>
              <a:t>Long</a:t>
            </a:r>
            <a:br>
              <a:rPr lang="en-US" sz="4000" i="1" dirty="0"/>
            </a:br>
            <a:r>
              <a:rPr lang="en-US" sz="4000" i="1" dirty="0"/>
              <a:t>Short</a:t>
            </a:r>
            <a:br>
              <a:rPr lang="en-US" sz="4000" i="1" dirty="0"/>
            </a:br>
            <a:r>
              <a:rPr lang="en-US" sz="4000" i="1" dirty="0" err="1"/>
              <a:t>Short</a:t>
            </a:r>
            <a:endParaRPr lang="en-US" sz="4000" i="1" dirty="0"/>
          </a:p>
        </p:txBody>
      </p:sp>
      <p:cxnSp>
        <p:nvCxnSpPr>
          <p:cNvPr id="9" name="Straight Connector 8">
            <a:extLst>
              <a:ext uri="{FF2B5EF4-FFF2-40B4-BE49-F238E27FC236}">
                <a16:creationId xmlns:a16="http://schemas.microsoft.com/office/drawing/2014/main" id="{7B16FC88-FC6E-483F-A9CE-A6A664E63E7A}"/>
              </a:ext>
            </a:extLst>
          </p:cNvPr>
          <p:cNvCxnSpPr>
            <a:cxnSpLocks/>
          </p:cNvCxnSpPr>
          <p:nvPr/>
        </p:nvCxnSpPr>
        <p:spPr>
          <a:xfrm>
            <a:off x="406400" y="3721100"/>
            <a:ext cx="83185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2885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79970"/>
            <a:ext cx="201078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782" y="1295400"/>
            <a:ext cx="5508758"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3888954"/>
            <a:ext cx="3150944"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28650" y="280193"/>
            <a:ext cx="7886700" cy="1325563"/>
          </a:xfrm>
        </p:spPr>
        <p:txBody>
          <a:bodyPr>
            <a:normAutofit/>
          </a:bodyPr>
          <a:lstStyle/>
          <a:p>
            <a:r>
              <a:rPr lang="en-US" b="1" dirty="0"/>
              <a:t>Conditional Forecasts: </a:t>
            </a:r>
            <a:br>
              <a:rPr lang="en-US" dirty="0"/>
            </a:br>
            <a:r>
              <a:rPr lang="en-US" dirty="0"/>
              <a:t>More Than One Dimension</a:t>
            </a:r>
          </a:p>
        </p:txBody>
      </p:sp>
      <p:sp>
        <p:nvSpPr>
          <p:cNvPr id="5" name="TextBox 4"/>
          <p:cNvSpPr txBox="1"/>
          <p:nvPr/>
        </p:nvSpPr>
        <p:spPr>
          <a:xfrm>
            <a:off x="2030035" y="5915025"/>
            <a:ext cx="470000" cy="769441"/>
          </a:xfrm>
          <a:prstGeom prst="rect">
            <a:avLst/>
          </a:prstGeom>
          <a:noFill/>
        </p:spPr>
        <p:txBody>
          <a:bodyPr wrap="none" rtlCol="0">
            <a:spAutoFit/>
          </a:bodyPr>
          <a:lstStyle/>
          <a:p>
            <a:r>
              <a:rPr lang="en-US" sz="4400" b="1" dirty="0"/>
              <a:t>2</a:t>
            </a:r>
            <a:endParaRPr lang="en-US" sz="3600" b="1" dirty="0"/>
          </a:p>
        </p:txBody>
      </p:sp>
      <p:sp>
        <p:nvSpPr>
          <p:cNvPr id="9" name="TextBox 8"/>
          <p:cNvSpPr txBox="1"/>
          <p:nvPr/>
        </p:nvSpPr>
        <p:spPr>
          <a:xfrm>
            <a:off x="4876800" y="3429000"/>
            <a:ext cx="470000" cy="769441"/>
          </a:xfrm>
          <a:prstGeom prst="rect">
            <a:avLst/>
          </a:prstGeom>
          <a:noFill/>
        </p:spPr>
        <p:txBody>
          <a:bodyPr wrap="none" rtlCol="0">
            <a:spAutoFit/>
          </a:bodyPr>
          <a:lstStyle/>
          <a:p>
            <a:r>
              <a:rPr lang="en-US" sz="4400" b="1" dirty="0"/>
              <a:t>3</a:t>
            </a:r>
            <a:endParaRPr lang="en-US" sz="3600" b="1" dirty="0"/>
          </a:p>
        </p:txBody>
      </p:sp>
      <p:sp>
        <p:nvSpPr>
          <p:cNvPr id="10" name="TextBox 9"/>
          <p:cNvSpPr txBox="1"/>
          <p:nvPr/>
        </p:nvSpPr>
        <p:spPr>
          <a:xfrm>
            <a:off x="244239" y="3605212"/>
            <a:ext cx="470000" cy="769441"/>
          </a:xfrm>
          <a:prstGeom prst="rect">
            <a:avLst/>
          </a:prstGeom>
          <a:noFill/>
        </p:spPr>
        <p:txBody>
          <a:bodyPr wrap="none" rtlCol="0">
            <a:spAutoFit/>
          </a:bodyPr>
          <a:lstStyle/>
          <a:p>
            <a:r>
              <a:rPr lang="en-US" sz="4400" b="1" dirty="0"/>
              <a:t>1</a:t>
            </a:r>
          </a:p>
        </p:txBody>
      </p:sp>
      <p:sp>
        <p:nvSpPr>
          <p:cNvPr id="3" name="Footer Placeholder 2">
            <a:extLst>
              <a:ext uri="{FF2B5EF4-FFF2-40B4-BE49-F238E27FC236}">
                <a16:creationId xmlns:a16="http://schemas.microsoft.com/office/drawing/2014/main" id="{3A7426CF-55DB-42FA-9DF0-E915FE570193}"/>
              </a:ext>
            </a:extLst>
          </p:cNvPr>
          <p:cNvSpPr>
            <a:spLocks noGrp="1"/>
          </p:cNvSpPr>
          <p:nvPr>
            <p:ph type="ftr" sz="quarter" idx="11"/>
          </p:nvPr>
        </p:nvSpPr>
        <p:spPr>
          <a:xfrm>
            <a:off x="3199130" y="6519624"/>
            <a:ext cx="3086100" cy="365125"/>
          </a:xfrm>
        </p:spPr>
        <p:txBody>
          <a:bodyPr/>
          <a:lstStyle/>
          <a:p>
            <a:r>
              <a:rPr lang="en-US"/>
              <a:t>Bitcoin Hivemind</a:t>
            </a:r>
          </a:p>
        </p:txBody>
      </p:sp>
      <p:sp>
        <p:nvSpPr>
          <p:cNvPr id="4" name="Slide Number Placeholder 3">
            <a:extLst>
              <a:ext uri="{FF2B5EF4-FFF2-40B4-BE49-F238E27FC236}">
                <a16:creationId xmlns:a16="http://schemas.microsoft.com/office/drawing/2014/main" id="{72894653-DC2B-4A24-AEB6-0E6C77B198A7}"/>
              </a:ext>
            </a:extLst>
          </p:cNvPr>
          <p:cNvSpPr>
            <a:spLocks noGrp="1"/>
          </p:cNvSpPr>
          <p:nvPr>
            <p:ph type="sldNum" sz="quarter" idx="12"/>
          </p:nvPr>
        </p:nvSpPr>
        <p:spPr/>
        <p:txBody>
          <a:bodyPr/>
          <a:lstStyle/>
          <a:p>
            <a:fld id="{1A10F235-9555-41B0-B8E9-2A55BD748559}" type="slidenum">
              <a:rPr lang="en-US" smtClean="0"/>
              <a:t>60</a:t>
            </a:fld>
            <a:endParaRPr lang="en-US"/>
          </a:p>
        </p:txBody>
      </p:sp>
      <p:sp>
        <p:nvSpPr>
          <p:cNvPr id="6" name="Rectangle: Rounded Corners 5">
            <a:extLst>
              <a:ext uri="{FF2B5EF4-FFF2-40B4-BE49-F238E27FC236}">
                <a16:creationId xmlns:a16="http://schemas.microsoft.com/office/drawing/2014/main" id="{5F6781AA-9F1F-46B0-AFF8-D25564E8117D}"/>
              </a:ext>
            </a:extLst>
          </p:cNvPr>
          <p:cNvSpPr/>
          <p:nvPr/>
        </p:nvSpPr>
        <p:spPr>
          <a:xfrm>
            <a:off x="3674378" y="1350628"/>
            <a:ext cx="5441162" cy="4840447"/>
          </a:xfrm>
          <a:prstGeom prst="roundRect">
            <a:avLst/>
          </a:prstGeom>
          <a:no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78074BEE-3087-461F-AED8-967D96BB2DD3}"/>
              </a:ext>
            </a:extLst>
          </p:cNvPr>
          <p:cNvSpPr/>
          <p:nvPr/>
        </p:nvSpPr>
        <p:spPr>
          <a:xfrm>
            <a:off x="314374" y="202798"/>
            <a:ext cx="5441162" cy="1325563"/>
          </a:xfrm>
          <a:prstGeom prst="roundRect">
            <a:avLst/>
          </a:prstGeom>
          <a:solidFill>
            <a:schemeClr val="bg1">
              <a:lumMod val="95000"/>
            </a:schemeClr>
          </a:solidFill>
          <a:ln w="762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solidFill>
                  <a:sysClr val="windowText" lastClr="000000"/>
                </a:solidFill>
              </a:rPr>
              <a:t>Liquidity?</a:t>
            </a:r>
            <a:endParaRPr lang="en-US" dirty="0">
              <a:solidFill>
                <a:sysClr val="windowText" lastClr="000000"/>
              </a:solidFill>
            </a:endParaRPr>
          </a:p>
        </p:txBody>
      </p:sp>
      <p:sp>
        <p:nvSpPr>
          <p:cNvPr id="7" name="Rectangle 6">
            <a:extLst>
              <a:ext uri="{FF2B5EF4-FFF2-40B4-BE49-F238E27FC236}">
                <a16:creationId xmlns:a16="http://schemas.microsoft.com/office/drawing/2014/main" id="{F8C28633-FE21-49EC-8DC1-B3C35D644503}"/>
              </a:ext>
            </a:extLst>
          </p:cNvPr>
          <p:cNvSpPr/>
          <p:nvPr/>
        </p:nvSpPr>
        <p:spPr>
          <a:xfrm>
            <a:off x="4561994" y="5995414"/>
            <a:ext cx="3598333" cy="6212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Too many assets (24?!)</a:t>
            </a:r>
            <a:br>
              <a:rPr lang="en-US" dirty="0"/>
            </a:br>
            <a:r>
              <a:rPr lang="en-US" dirty="0"/>
              <a:t>Will people really buy/sell each?</a:t>
            </a:r>
          </a:p>
        </p:txBody>
      </p:sp>
    </p:spTree>
    <p:extLst>
      <p:ext uri="{BB962C8B-B14F-4D97-AF65-F5344CB8AC3E}">
        <p14:creationId xmlns:p14="http://schemas.microsoft.com/office/powerpoint/2010/main" val="3715043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8E4A-CE52-42E7-BDAA-D45A3D5CC11B}"/>
              </a:ext>
            </a:extLst>
          </p:cNvPr>
          <p:cNvSpPr>
            <a:spLocks noGrp="1"/>
          </p:cNvSpPr>
          <p:nvPr>
            <p:ph type="title"/>
          </p:nvPr>
        </p:nvSpPr>
        <p:spPr>
          <a:xfrm>
            <a:off x="351812" y="222514"/>
            <a:ext cx="8062345" cy="742220"/>
          </a:xfrm>
        </p:spPr>
        <p:txBody>
          <a:bodyPr>
            <a:normAutofit/>
          </a:bodyPr>
          <a:lstStyle/>
          <a:p>
            <a:r>
              <a:rPr lang="en-US" dirty="0"/>
              <a:t>Permanent Liquidity </a:t>
            </a:r>
            <a:r>
              <a:rPr lang="en-US" sz="3600" dirty="0"/>
              <a:t>(via MSR)</a:t>
            </a:r>
            <a:endParaRPr lang="en-US" dirty="0"/>
          </a:p>
        </p:txBody>
      </p:sp>
      <p:sp>
        <p:nvSpPr>
          <p:cNvPr id="4" name="Footer Placeholder 3">
            <a:extLst>
              <a:ext uri="{FF2B5EF4-FFF2-40B4-BE49-F238E27FC236}">
                <a16:creationId xmlns:a16="http://schemas.microsoft.com/office/drawing/2014/main" id="{03B6B8A0-2BA7-43B7-9338-4369E40E2723}"/>
              </a:ext>
            </a:extLst>
          </p:cNvPr>
          <p:cNvSpPr>
            <a:spLocks noGrp="1"/>
          </p:cNvSpPr>
          <p:nvPr>
            <p:ph type="ftr" sz="quarter" idx="11"/>
          </p:nvPr>
        </p:nvSpPr>
        <p:spPr>
          <a:xfrm>
            <a:off x="3211829" y="6519402"/>
            <a:ext cx="3086100" cy="365125"/>
          </a:xfrm>
        </p:spPr>
        <p:txBody>
          <a:bodyPr/>
          <a:lstStyle/>
          <a:p>
            <a:r>
              <a:rPr lang="en-US"/>
              <a:t>Bitcoin Hivemind</a:t>
            </a:r>
          </a:p>
        </p:txBody>
      </p:sp>
      <p:sp>
        <p:nvSpPr>
          <p:cNvPr id="5" name="Slide Number Placeholder 4">
            <a:extLst>
              <a:ext uri="{FF2B5EF4-FFF2-40B4-BE49-F238E27FC236}">
                <a16:creationId xmlns:a16="http://schemas.microsoft.com/office/drawing/2014/main" id="{79DD5B81-7D99-4EF3-ADE5-A6ED1FE2D0E2}"/>
              </a:ext>
            </a:extLst>
          </p:cNvPr>
          <p:cNvSpPr>
            <a:spLocks noGrp="1"/>
          </p:cNvSpPr>
          <p:nvPr>
            <p:ph type="sldNum" sz="quarter" idx="12"/>
          </p:nvPr>
        </p:nvSpPr>
        <p:spPr>
          <a:xfrm>
            <a:off x="7086600" y="6481982"/>
            <a:ext cx="2057400" cy="365125"/>
          </a:xfrm>
        </p:spPr>
        <p:txBody>
          <a:bodyPr/>
          <a:lstStyle/>
          <a:p>
            <a:fld id="{1A10F235-9555-41B0-B8E9-2A55BD748559}" type="slidenum">
              <a:rPr lang="en-US" smtClean="0"/>
              <a:t>61</a:t>
            </a:fld>
            <a:endParaRPr lang="en-US" dirty="0"/>
          </a:p>
        </p:txBody>
      </p:sp>
      <p:sp>
        <p:nvSpPr>
          <p:cNvPr id="11" name="TextBox 10">
            <a:extLst>
              <a:ext uri="{FF2B5EF4-FFF2-40B4-BE49-F238E27FC236}">
                <a16:creationId xmlns:a16="http://schemas.microsoft.com/office/drawing/2014/main" id="{38DD8A34-7FED-44CC-A0FB-9445CBA2EFDF}"/>
              </a:ext>
            </a:extLst>
          </p:cNvPr>
          <p:cNvSpPr txBox="1"/>
          <p:nvPr/>
        </p:nvSpPr>
        <p:spPr>
          <a:xfrm>
            <a:off x="3003651" y="1026000"/>
            <a:ext cx="3982535" cy="1200329"/>
          </a:xfrm>
          <a:prstGeom prst="rect">
            <a:avLst/>
          </a:prstGeom>
          <a:solidFill>
            <a:schemeClr val="bg1"/>
          </a:solidFill>
          <a:ln>
            <a:solidFill>
              <a:schemeClr val="tx1"/>
            </a:solidFill>
          </a:ln>
        </p:spPr>
        <p:txBody>
          <a:bodyPr wrap="square" rtlCol="0">
            <a:spAutoFit/>
          </a:bodyPr>
          <a:lstStyle/>
          <a:p>
            <a:pPr marL="285750" indent="-285750">
              <a:buFont typeface="Arial" panose="020B0604020202020204" pitchFamily="34" charset="0"/>
              <a:buChar char="•"/>
            </a:pPr>
            <a:r>
              <a:rPr lang="en-US" dirty="0"/>
              <a:t>No “offers” – Ie, No Bids/Asks.</a:t>
            </a:r>
          </a:p>
          <a:p>
            <a:pPr marL="285750" indent="-285750">
              <a:buFont typeface="Arial" panose="020B0604020202020204" pitchFamily="34" charset="0"/>
              <a:buChar char="•"/>
            </a:pPr>
            <a:r>
              <a:rPr lang="en-US" dirty="0"/>
              <a:t>No interaction between buyer/seller.</a:t>
            </a:r>
            <a:br>
              <a:rPr lang="en-US" dirty="0"/>
            </a:br>
            <a:r>
              <a:rPr lang="en-US" dirty="0"/>
              <a:t>      </a:t>
            </a:r>
            <a:r>
              <a:rPr lang="en-US" sz="1400" dirty="0"/>
              <a:t>(Instead, traders interact w/ protocol.)</a:t>
            </a:r>
          </a:p>
          <a:p>
            <a:pPr marL="285750" indent="-285750">
              <a:buFont typeface="Arial" panose="020B0604020202020204" pitchFamily="34" charset="0"/>
              <a:buChar char="•"/>
            </a:pPr>
            <a:r>
              <a:rPr lang="en-US" dirty="0"/>
              <a:t>No “limbo”</a:t>
            </a:r>
          </a:p>
        </p:txBody>
      </p:sp>
      <p:sp>
        <p:nvSpPr>
          <p:cNvPr id="7" name="Rectangle 6">
            <a:extLst>
              <a:ext uri="{FF2B5EF4-FFF2-40B4-BE49-F238E27FC236}">
                <a16:creationId xmlns:a16="http://schemas.microsoft.com/office/drawing/2014/main" id="{403541DC-964F-4EBD-85EC-E33D1717388B}"/>
              </a:ext>
            </a:extLst>
          </p:cNvPr>
          <p:cNvSpPr/>
          <p:nvPr/>
        </p:nvSpPr>
        <p:spPr>
          <a:xfrm>
            <a:off x="1088689" y="4486792"/>
            <a:ext cx="878418" cy="3217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Market</a:t>
            </a:r>
          </a:p>
        </p:txBody>
      </p:sp>
      <p:sp>
        <p:nvSpPr>
          <p:cNvPr id="14" name="Rectangle 13">
            <a:extLst>
              <a:ext uri="{FF2B5EF4-FFF2-40B4-BE49-F238E27FC236}">
                <a16:creationId xmlns:a16="http://schemas.microsoft.com/office/drawing/2014/main" id="{1DA1A760-DEA6-49AC-B425-6F3749730E84}"/>
              </a:ext>
            </a:extLst>
          </p:cNvPr>
          <p:cNvSpPr/>
          <p:nvPr/>
        </p:nvSpPr>
        <p:spPr>
          <a:xfrm>
            <a:off x="1575901" y="5386343"/>
            <a:ext cx="1030818" cy="3217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Trader 1</a:t>
            </a:r>
          </a:p>
        </p:txBody>
      </p:sp>
      <p:sp>
        <p:nvSpPr>
          <p:cNvPr id="15" name="Rectangle 14">
            <a:extLst>
              <a:ext uri="{FF2B5EF4-FFF2-40B4-BE49-F238E27FC236}">
                <a16:creationId xmlns:a16="http://schemas.microsoft.com/office/drawing/2014/main" id="{EB9C3D86-FA1F-4942-9C2E-F823260315B9}"/>
              </a:ext>
            </a:extLst>
          </p:cNvPr>
          <p:cNvSpPr/>
          <p:nvPr/>
        </p:nvSpPr>
        <p:spPr>
          <a:xfrm>
            <a:off x="2750278" y="3550223"/>
            <a:ext cx="1030818" cy="3217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Trader 2</a:t>
            </a:r>
          </a:p>
        </p:txBody>
      </p:sp>
      <p:sp>
        <p:nvSpPr>
          <p:cNvPr id="13" name="TextBox 12">
            <a:extLst>
              <a:ext uri="{FF2B5EF4-FFF2-40B4-BE49-F238E27FC236}">
                <a16:creationId xmlns:a16="http://schemas.microsoft.com/office/drawing/2014/main" id="{53293CD7-7E8C-47B3-A33C-0C91EEA8DD10}"/>
              </a:ext>
            </a:extLst>
          </p:cNvPr>
          <p:cNvSpPr txBox="1"/>
          <p:nvPr/>
        </p:nvSpPr>
        <p:spPr>
          <a:xfrm>
            <a:off x="1279568" y="2391245"/>
            <a:ext cx="2873376" cy="646331"/>
          </a:xfrm>
          <a:prstGeom prst="rect">
            <a:avLst/>
          </a:prstGeom>
          <a:noFill/>
        </p:spPr>
        <p:txBody>
          <a:bodyPr wrap="square" rtlCol="0">
            <a:spAutoFit/>
          </a:bodyPr>
          <a:lstStyle/>
          <a:p>
            <a:pPr algn="ctr"/>
            <a:r>
              <a:rPr lang="en-US" b="1" dirty="0"/>
              <a:t>Usual Way</a:t>
            </a:r>
            <a:br>
              <a:rPr lang="en-US" dirty="0"/>
            </a:br>
            <a:r>
              <a:rPr lang="en-US" dirty="0"/>
              <a:t>(“Double Auction” Market)</a:t>
            </a:r>
          </a:p>
        </p:txBody>
      </p:sp>
      <p:sp>
        <p:nvSpPr>
          <p:cNvPr id="17" name="TextBox 16">
            <a:extLst>
              <a:ext uri="{FF2B5EF4-FFF2-40B4-BE49-F238E27FC236}">
                <a16:creationId xmlns:a16="http://schemas.microsoft.com/office/drawing/2014/main" id="{3198E348-CB09-4279-A3E9-DBB210093BE4}"/>
              </a:ext>
            </a:extLst>
          </p:cNvPr>
          <p:cNvSpPr txBox="1"/>
          <p:nvPr/>
        </p:nvSpPr>
        <p:spPr>
          <a:xfrm>
            <a:off x="5843155" y="2339529"/>
            <a:ext cx="2614084" cy="646331"/>
          </a:xfrm>
          <a:prstGeom prst="rect">
            <a:avLst/>
          </a:prstGeom>
          <a:noFill/>
        </p:spPr>
        <p:txBody>
          <a:bodyPr wrap="square" rtlCol="0">
            <a:spAutoFit/>
          </a:bodyPr>
          <a:lstStyle/>
          <a:p>
            <a:pPr algn="ctr"/>
            <a:r>
              <a:rPr lang="en-US" b="1" dirty="0"/>
              <a:t>New Way</a:t>
            </a:r>
            <a:br>
              <a:rPr lang="en-US" dirty="0"/>
            </a:br>
            <a:r>
              <a:rPr lang="en-US" dirty="0"/>
              <a:t>(“Scoring Rule” Market)</a:t>
            </a:r>
          </a:p>
        </p:txBody>
      </p:sp>
      <p:sp>
        <p:nvSpPr>
          <p:cNvPr id="19" name="Rectangle 18">
            <a:extLst>
              <a:ext uri="{FF2B5EF4-FFF2-40B4-BE49-F238E27FC236}">
                <a16:creationId xmlns:a16="http://schemas.microsoft.com/office/drawing/2014/main" id="{5FF3E23F-0F91-4E3D-9DAF-95BA50D284E6}"/>
              </a:ext>
            </a:extLst>
          </p:cNvPr>
          <p:cNvSpPr/>
          <p:nvPr/>
        </p:nvSpPr>
        <p:spPr>
          <a:xfrm>
            <a:off x="212394" y="4171443"/>
            <a:ext cx="695326" cy="2412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Create</a:t>
            </a:r>
            <a:endParaRPr lang="en-US" dirty="0"/>
          </a:p>
        </p:txBody>
      </p:sp>
      <p:cxnSp>
        <p:nvCxnSpPr>
          <p:cNvPr id="20" name="Straight Arrow Connector 19">
            <a:extLst>
              <a:ext uri="{FF2B5EF4-FFF2-40B4-BE49-F238E27FC236}">
                <a16:creationId xmlns:a16="http://schemas.microsoft.com/office/drawing/2014/main" id="{6829A143-6EB6-4811-B06A-EED0F8331237}"/>
              </a:ext>
            </a:extLst>
          </p:cNvPr>
          <p:cNvCxnSpPr>
            <a:cxnSpLocks/>
            <a:stCxn id="19" idx="3"/>
            <a:endCxn id="7" idx="1"/>
          </p:cNvCxnSpPr>
          <p:nvPr/>
        </p:nvCxnSpPr>
        <p:spPr>
          <a:xfrm>
            <a:off x="907720" y="4292059"/>
            <a:ext cx="180969" cy="355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3FDFB3E-DE77-4A77-84D0-77F952A3B4FF}"/>
              </a:ext>
            </a:extLst>
          </p:cNvPr>
          <p:cNvCxnSpPr>
            <a:cxnSpLocks/>
            <a:endCxn id="14" idx="0"/>
          </p:cNvCxnSpPr>
          <p:nvPr/>
        </p:nvCxnSpPr>
        <p:spPr>
          <a:xfrm>
            <a:off x="1451698" y="4808526"/>
            <a:ext cx="639612" cy="577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674B0FF-2794-4434-BB04-688D8F7BE93A}"/>
              </a:ext>
            </a:extLst>
          </p:cNvPr>
          <p:cNvSpPr txBox="1"/>
          <p:nvPr/>
        </p:nvSpPr>
        <p:spPr>
          <a:xfrm>
            <a:off x="825171" y="5016921"/>
            <a:ext cx="1644650" cy="276999"/>
          </a:xfrm>
          <a:prstGeom prst="rect">
            <a:avLst/>
          </a:prstGeom>
          <a:noFill/>
        </p:spPr>
        <p:txBody>
          <a:bodyPr wrap="square" rtlCol="0">
            <a:spAutoFit/>
          </a:bodyPr>
          <a:lstStyle/>
          <a:p>
            <a:r>
              <a:rPr lang="en-US" sz="1200" dirty="0"/>
              <a:t>Market exists</a:t>
            </a:r>
            <a:endParaRPr lang="en-US" dirty="0"/>
          </a:p>
        </p:txBody>
      </p:sp>
      <p:sp>
        <p:nvSpPr>
          <p:cNvPr id="27" name="Rectangle 26">
            <a:extLst>
              <a:ext uri="{FF2B5EF4-FFF2-40B4-BE49-F238E27FC236}">
                <a16:creationId xmlns:a16="http://schemas.microsoft.com/office/drawing/2014/main" id="{E6217D8A-7253-4D10-9384-0F3981E75632}"/>
              </a:ext>
            </a:extLst>
          </p:cNvPr>
          <p:cNvSpPr/>
          <p:nvPr/>
        </p:nvSpPr>
        <p:spPr>
          <a:xfrm>
            <a:off x="2230108" y="4469859"/>
            <a:ext cx="878418" cy="3217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Market</a:t>
            </a:r>
          </a:p>
        </p:txBody>
      </p:sp>
      <p:cxnSp>
        <p:nvCxnSpPr>
          <p:cNvPr id="28" name="Straight Arrow Connector 27">
            <a:extLst>
              <a:ext uri="{FF2B5EF4-FFF2-40B4-BE49-F238E27FC236}">
                <a16:creationId xmlns:a16="http://schemas.microsoft.com/office/drawing/2014/main" id="{BAFF4AD4-B118-4781-A85F-8FDADF3F0D45}"/>
              </a:ext>
            </a:extLst>
          </p:cNvPr>
          <p:cNvCxnSpPr>
            <a:cxnSpLocks/>
            <a:stCxn id="14" idx="0"/>
            <a:endCxn id="27" idx="2"/>
          </p:cNvCxnSpPr>
          <p:nvPr/>
        </p:nvCxnSpPr>
        <p:spPr>
          <a:xfrm flipV="1">
            <a:off x="2091310" y="4791593"/>
            <a:ext cx="578007" cy="594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C693F0E-1618-4E16-8452-03227856888C}"/>
              </a:ext>
            </a:extLst>
          </p:cNvPr>
          <p:cNvSpPr txBox="1"/>
          <p:nvPr/>
        </p:nvSpPr>
        <p:spPr>
          <a:xfrm>
            <a:off x="2181326" y="4952011"/>
            <a:ext cx="1644650" cy="276999"/>
          </a:xfrm>
          <a:prstGeom prst="rect">
            <a:avLst/>
          </a:prstGeom>
          <a:noFill/>
        </p:spPr>
        <p:txBody>
          <a:bodyPr wrap="square" rtlCol="0">
            <a:spAutoFit/>
          </a:bodyPr>
          <a:lstStyle/>
          <a:p>
            <a:r>
              <a:rPr lang="en-US" sz="1200" dirty="0"/>
              <a:t>Submit bid</a:t>
            </a:r>
            <a:endParaRPr lang="en-US" dirty="0"/>
          </a:p>
        </p:txBody>
      </p:sp>
      <p:cxnSp>
        <p:nvCxnSpPr>
          <p:cNvPr id="32" name="Straight Arrow Connector 31">
            <a:extLst>
              <a:ext uri="{FF2B5EF4-FFF2-40B4-BE49-F238E27FC236}">
                <a16:creationId xmlns:a16="http://schemas.microsoft.com/office/drawing/2014/main" id="{798C81D3-2A4E-4AE9-BFE8-60AAB0DA3A09}"/>
              </a:ext>
            </a:extLst>
          </p:cNvPr>
          <p:cNvCxnSpPr>
            <a:cxnSpLocks/>
            <a:stCxn id="27" idx="0"/>
            <a:endCxn id="15" idx="2"/>
          </p:cNvCxnSpPr>
          <p:nvPr/>
        </p:nvCxnSpPr>
        <p:spPr>
          <a:xfrm flipV="1">
            <a:off x="2669317" y="3871957"/>
            <a:ext cx="596370" cy="597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EFDB1C5-18AE-4D99-A74C-EA1EAD7168F4}"/>
              </a:ext>
            </a:extLst>
          </p:cNvPr>
          <p:cNvSpPr txBox="1"/>
          <p:nvPr/>
        </p:nvSpPr>
        <p:spPr>
          <a:xfrm>
            <a:off x="2363538" y="3916433"/>
            <a:ext cx="925881" cy="461665"/>
          </a:xfrm>
          <a:prstGeom prst="rect">
            <a:avLst/>
          </a:prstGeom>
          <a:noFill/>
        </p:spPr>
        <p:txBody>
          <a:bodyPr wrap="square" rtlCol="0">
            <a:spAutoFit/>
          </a:bodyPr>
          <a:lstStyle/>
          <a:p>
            <a:r>
              <a:rPr lang="en-US" sz="1200" dirty="0"/>
              <a:t>Observe buy wall</a:t>
            </a:r>
            <a:endParaRPr lang="en-US" dirty="0"/>
          </a:p>
        </p:txBody>
      </p:sp>
      <p:sp>
        <p:nvSpPr>
          <p:cNvPr id="41" name="Rectangle 40">
            <a:extLst>
              <a:ext uri="{FF2B5EF4-FFF2-40B4-BE49-F238E27FC236}">
                <a16:creationId xmlns:a16="http://schemas.microsoft.com/office/drawing/2014/main" id="{725D9775-5B0B-498F-BBD1-86D2801E6C74}"/>
              </a:ext>
            </a:extLst>
          </p:cNvPr>
          <p:cNvSpPr/>
          <p:nvPr/>
        </p:nvSpPr>
        <p:spPr>
          <a:xfrm>
            <a:off x="3331685" y="4469859"/>
            <a:ext cx="878418" cy="3217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Market</a:t>
            </a:r>
          </a:p>
        </p:txBody>
      </p:sp>
      <p:cxnSp>
        <p:nvCxnSpPr>
          <p:cNvPr id="44" name="Straight Arrow Connector 43">
            <a:extLst>
              <a:ext uri="{FF2B5EF4-FFF2-40B4-BE49-F238E27FC236}">
                <a16:creationId xmlns:a16="http://schemas.microsoft.com/office/drawing/2014/main" id="{5A4D149E-F445-4073-AAB9-9626322624D5}"/>
              </a:ext>
            </a:extLst>
          </p:cNvPr>
          <p:cNvCxnSpPr>
            <a:cxnSpLocks/>
            <a:stCxn id="15" idx="2"/>
            <a:endCxn id="41" idx="0"/>
          </p:cNvCxnSpPr>
          <p:nvPr/>
        </p:nvCxnSpPr>
        <p:spPr>
          <a:xfrm>
            <a:off x="3265687" y="3871957"/>
            <a:ext cx="505207" cy="597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A422237-5741-497E-8549-840567A6E8B2}"/>
              </a:ext>
            </a:extLst>
          </p:cNvPr>
          <p:cNvSpPr txBox="1"/>
          <p:nvPr/>
        </p:nvSpPr>
        <p:spPr>
          <a:xfrm>
            <a:off x="3144957" y="3962313"/>
            <a:ext cx="1017216" cy="461665"/>
          </a:xfrm>
          <a:prstGeom prst="rect">
            <a:avLst/>
          </a:prstGeom>
          <a:noFill/>
        </p:spPr>
        <p:txBody>
          <a:bodyPr wrap="square" rtlCol="0">
            <a:spAutoFit/>
          </a:bodyPr>
          <a:lstStyle/>
          <a:p>
            <a:r>
              <a:rPr lang="en-US" sz="1200" dirty="0"/>
              <a:t>Submits “accept bid”</a:t>
            </a:r>
            <a:endParaRPr lang="en-US" dirty="0"/>
          </a:p>
        </p:txBody>
      </p:sp>
      <p:sp>
        <p:nvSpPr>
          <p:cNvPr id="48" name="Rectangle 47">
            <a:extLst>
              <a:ext uri="{FF2B5EF4-FFF2-40B4-BE49-F238E27FC236}">
                <a16:creationId xmlns:a16="http://schemas.microsoft.com/office/drawing/2014/main" id="{080EEA1E-F7ED-4107-B867-7E8113991C0C}"/>
              </a:ext>
            </a:extLst>
          </p:cNvPr>
          <p:cNvSpPr/>
          <p:nvPr/>
        </p:nvSpPr>
        <p:spPr>
          <a:xfrm>
            <a:off x="3901112" y="5330844"/>
            <a:ext cx="1030818" cy="3217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Trader 1</a:t>
            </a:r>
          </a:p>
        </p:txBody>
      </p:sp>
      <p:sp>
        <p:nvSpPr>
          <p:cNvPr id="49" name="Rectangle 48">
            <a:extLst>
              <a:ext uri="{FF2B5EF4-FFF2-40B4-BE49-F238E27FC236}">
                <a16:creationId xmlns:a16="http://schemas.microsoft.com/office/drawing/2014/main" id="{FB0CA6CD-14BB-4873-9213-103B58B842D6}"/>
              </a:ext>
            </a:extLst>
          </p:cNvPr>
          <p:cNvSpPr/>
          <p:nvPr/>
        </p:nvSpPr>
        <p:spPr>
          <a:xfrm>
            <a:off x="4090128" y="3550223"/>
            <a:ext cx="1030818" cy="3217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Trader 2</a:t>
            </a:r>
          </a:p>
        </p:txBody>
      </p:sp>
      <p:cxnSp>
        <p:nvCxnSpPr>
          <p:cNvPr id="50" name="Straight Arrow Connector 49">
            <a:extLst>
              <a:ext uri="{FF2B5EF4-FFF2-40B4-BE49-F238E27FC236}">
                <a16:creationId xmlns:a16="http://schemas.microsoft.com/office/drawing/2014/main" id="{9B0C0536-EB78-4847-8EB3-55D0ACC070E2}"/>
              </a:ext>
            </a:extLst>
          </p:cNvPr>
          <p:cNvCxnSpPr>
            <a:cxnSpLocks/>
            <a:endCxn id="49" idx="2"/>
          </p:cNvCxnSpPr>
          <p:nvPr/>
        </p:nvCxnSpPr>
        <p:spPr>
          <a:xfrm flipV="1">
            <a:off x="3770894" y="3871957"/>
            <a:ext cx="834643" cy="594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66A3D25C-4E44-4C2C-9205-4C201CA659EA}"/>
              </a:ext>
            </a:extLst>
          </p:cNvPr>
          <p:cNvSpPr txBox="1"/>
          <p:nvPr/>
        </p:nvSpPr>
        <p:spPr>
          <a:xfrm>
            <a:off x="3925911" y="3891009"/>
            <a:ext cx="1214563" cy="461665"/>
          </a:xfrm>
          <a:prstGeom prst="rect">
            <a:avLst/>
          </a:prstGeom>
          <a:noFill/>
        </p:spPr>
        <p:txBody>
          <a:bodyPr wrap="square" rtlCol="0">
            <a:spAutoFit/>
          </a:bodyPr>
          <a:lstStyle/>
          <a:p>
            <a:r>
              <a:rPr lang="en-US" sz="1200" dirty="0"/>
              <a:t>Sell transaction complete</a:t>
            </a:r>
            <a:endParaRPr lang="en-US" dirty="0"/>
          </a:p>
        </p:txBody>
      </p:sp>
      <p:sp>
        <p:nvSpPr>
          <p:cNvPr id="53" name="TextBox 52">
            <a:extLst>
              <a:ext uri="{FF2B5EF4-FFF2-40B4-BE49-F238E27FC236}">
                <a16:creationId xmlns:a16="http://schemas.microsoft.com/office/drawing/2014/main" id="{E7F0EBFB-F5C8-48AD-B7E7-E7D6685773CD}"/>
              </a:ext>
            </a:extLst>
          </p:cNvPr>
          <p:cNvSpPr txBox="1"/>
          <p:nvPr/>
        </p:nvSpPr>
        <p:spPr>
          <a:xfrm>
            <a:off x="3741336" y="4796784"/>
            <a:ext cx="1322985" cy="461665"/>
          </a:xfrm>
          <a:prstGeom prst="rect">
            <a:avLst/>
          </a:prstGeom>
          <a:noFill/>
        </p:spPr>
        <p:txBody>
          <a:bodyPr wrap="square" rtlCol="0">
            <a:spAutoFit/>
          </a:bodyPr>
          <a:lstStyle/>
          <a:p>
            <a:r>
              <a:rPr lang="en-US" sz="1200" dirty="0"/>
              <a:t>Buy transaction complete</a:t>
            </a:r>
            <a:endParaRPr lang="en-US" dirty="0"/>
          </a:p>
        </p:txBody>
      </p:sp>
      <p:cxnSp>
        <p:nvCxnSpPr>
          <p:cNvPr id="54" name="Straight Arrow Connector 53">
            <a:extLst>
              <a:ext uri="{FF2B5EF4-FFF2-40B4-BE49-F238E27FC236}">
                <a16:creationId xmlns:a16="http://schemas.microsoft.com/office/drawing/2014/main" id="{A111E24B-DE33-4F5D-8E5B-4EC7953B1410}"/>
              </a:ext>
            </a:extLst>
          </p:cNvPr>
          <p:cNvCxnSpPr>
            <a:cxnSpLocks/>
            <a:stCxn id="41" idx="2"/>
            <a:endCxn id="48" idx="0"/>
          </p:cNvCxnSpPr>
          <p:nvPr/>
        </p:nvCxnSpPr>
        <p:spPr>
          <a:xfrm>
            <a:off x="3770894" y="4791593"/>
            <a:ext cx="645627" cy="539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9DDDAAA4-36F0-4261-BFD4-8166B623A37B}"/>
              </a:ext>
            </a:extLst>
          </p:cNvPr>
          <p:cNvSpPr/>
          <p:nvPr/>
        </p:nvSpPr>
        <p:spPr>
          <a:xfrm>
            <a:off x="5467566" y="3738033"/>
            <a:ext cx="695326" cy="2412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Create</a:t>
            </a:r>
            <a:endParaRPr lang="en-US" dirty="0"/>
          </a:p>
        </p:txBody>
      </p:sp>
      <p:sp>
        <p:nvSpPr>
          <p:cNvPr id="59" name="Rectangle 58">
            <a:extLst>
              <a:ext uri="{FF2B5EF4-FFF2-40B4-BE49-F238E27FC236}">
                <a16:creationId xmlns:a16="http://schemas.microsoft.com/office/drawing/2014/main" id="{2690F759-5104-4EFB-A22E-F8059E42B01A}"/>
              </a:ext>
            </a:extLst>
          </p:cNvPr>
          <p:cNvSpPr/>
          <p:nvPr/>
        </p:nvSpPr>
        <p:spPr>
          <a:xfrm>
            <a:off x="6611106" y="4182115"/>
            <a:ext cx="878418" cy="3217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Market</a:t>
            </a:r>
          </a:p>
        </p:txBody>
      </p:sp>
      <p:sp>
        <p:nvSpPr>
          <p:cNvPr id="60" name="Rectangle 59">
            <a:extLst>
              <a:ext uri="{FF2B5EF4-FFF2-40B4-BE49-F238E27FC236}">
                <a16:creationId xmlns:a16="http://schemas.microsoft.com/office/drawing/2014/main" id="{D84E626D-79BA-43D0-A332-BC8FEA204307}"/>
              </a:ext>
            </a:extLst>
          </p:cNvPr>
          <p:cNvSpPr/>
          <p:nvPr/>
        </p:nvSpPr>
        <p:spPr>
          <a:xfrm>
            <a:off x="5400593" y="4235729"/>
            <a:ext cx="968990" cy="77491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Deposit “sacrificial cash”</a:t>
            </a:r>
            <a:endParaRPr lang="en-US" dirty="0"/>
          </a:p>
        </p:txBody>
      </p:sp>
      <p:sp>
        <p:nvSpPr>
          <p:cNvPr id="61" name="Rectangle 60">
            <a:extLst>
              <a:ext uri="{FF2B5EF4-FFF2-40B4-BE49-F238E27FC236}">
                <a16:creationId xmlns:a16="http://schemas.microsoft.com/office/drawing/2014/main" id="{5BBDC6FA-7F78-44CD-8C9A-2849515E6BD4}"/>
              </a:ext>
            </a:extLst>
          </p:cNvPr>
          <p:cNvSpPr/>
          <p:nvPr/>
        </p:nvSpPr>
        <p:spPr>
          <a:xfrm>
            <a:off x="6759790" y="5300405"/>
            <a:ext cx="1030818" cy="3217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Trader 1</a:t>
            </a:r>
          </a:p>
        </p:txBody>
      </p:sp>
      <p:sp>
        <p:nvSpPr>
          <p:cNvPr id="62" name="TextBox 61">
            <a:extLst>
              <a:ext uri="{FF2B5EF4-FFF2-40B4-BE49-F238E27FC236}">
                <a16:creationId xmlns:a16="http://schemas.microsoft.com/office/drawing/2014/main" id="{23CC431F-CD69-4C30-9CA3-EF4331F938D8}"/>
              </a:ext>
            </a:extLst>
          </p:cNvPr>
          <p:cNvSpPr txBox="1"/>
          <p:nvPr/>
        </p:nvSpPr>
        <p:spPr>
          <a:xfrm>
            <a:off x="6807419" y="4755192"/>
            <a:ext cx="1017216" cy="276999"/>
          </a:xfrm>
          <a:prstGeom prst="rect">
            <a:avLst/>
          </a:prstGeom>
          <a:noFill/>
        </p:spPr>
        <p:txBody>
          <a:bodyPr wrap="square" rtlCol="0">
            <a:spAutoFit/>
          </a:bodyPr>
          <a:lstStyle/>
          <a:p>
            <a:r>
              <a:rPr lang="en-US" sz="1200" dirty="0"/>
              <a:t>Buy assets</a:t>
            </a:r>
            <a:endParaRPr lang="en-US" dirty="0"/>
          </a:p>
        </p:txBody>
      </p:sp>
      <p:cxnSp>
        <p:nvCxnSpPr>
          <p:cNvPr id="63" name="Straight Arrow Connector 62">
            <a:extLst>
              <a:ext uri="{FF2B5EF4-FFF2-40B4-BE49-F238E27FC236}">
                <a16:creationId xmlns:a16="http://schemas.microsoft.com/office/drawing/2014/main" id="{8C9E8B2B-5FB9-4CB3-A6D2-F738EC482ED7}"/>
              </a:ext>
            </a:extLst>
          </p:cNvPr>
          <p:cNvCxnSpPr>
            <a:cxnSpLocks/>
            <a:stCxn id="58" idx="3"/>
            <a:endCxn id="59" idx="1"/>
          </p:cNvCxnSpPr>
          <p:nvPr/>
        </p:nvCxnSpPr>
        <p:spPr>
          <a:xfrm>
            <a:off x="6162892" y="3858649"/>
            <a:ext cx="448214" cy="484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16FAF22-E878-4830-8CCF-D832F5E24876}"/>
              </a:ext>
            </a:extLst>
          </p:cNvPr>
          <p:cNvCxnSpPr>
            <a:cxnSpLocks/>
            <a:stCxn id="60" idx="3"/>
            <a:endCxn id="59" idx="1"/>
          </p:cNvCxnSpPr>
          <p:nvPr/>
        </p:nvCxnSpPr>
        <p:spPr>
          <a:xfrm flipV="1">
            <a:off x="6369583" y="4342982"/>
            <a:ext cx="241523" cy="280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971AFC2-C4ED-46F5-A8A4-8A922BDBFB02}"/>
              </a:ext>
            </a:extLst>
          </p:cNvPr>
          <p:cNvCxnSpPr>
            <a:cxnSpLocks/>
            <a:stCxn id="59" idx="2"/>
            <a:endCxn id="61" idx="0"/>
          </p:cNvCxnSpPr>
          <p:nvPr/>
        </p:nvCxnSpPr>
        <p:spPr>
          <a:xfrm>
            <a:off x="7050315" y="4503849"/>
            <a:ext cx="224884" cy="7965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3E31A97-6B4B-4815-856C-9C522BBC329B}"/>
              </a:ext>
            </a:extLst>
          </p:cNvPr>
          <p:cNvCxnSpPr>
            <a:cxnSpLocks/>
            <a:stCxn id="76" idx="2"/>
            <a:endCxn id="79" idx="0"/>
          </p:cNvCxnSpPr>
          <p:nvPr/>
        </p:nvCxnSpPr>
        <p:spPr>
          <a:xfrm>
            <a:off x="8141762" y="4551980"/>
            <a:ext cx="247213" cy="1223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EB511344-B34B-410D-BCB0-78F852B64023}"/>
              </a:ext>
            </a:extLst>
          </p:cNvPr>
          <p:cNvSpPr/>
          <p:nvPr/>
        </p:nvSpPr>
        <p:spPr>
          <a:xfrm>
            <a:off x="7702553" y="4230246"/>
            <a:ext cx="878418" cy="32173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Market</a:t>
            </a:r>
          </a:p>
        </p:txBody>
      </p:sp>
      <p:sp>
        <p:nvSpPr>
          <p:cNvPr id="79" name="Rectangle 78">
            <a:extLst>
              <a:ext uri="{FF2B5EF4-FFF2-40B4-BE49-F238E27FC236}">
                <a16:creationId xmlns:a16="http://schemas.microsoft.com/office/drawing/2014/main" id="{899BC945-341E-48FA-857B-3BAC9FE2A2DB}"/>
              </a:ext>
            </a:extLst>
          </p:cNvPr>
          <p:cNvSpPr/>
          <p:nvPr/>
        </p:nvSpPr>
        <p:spPr>
          <a:xfrm>
            <a:off x="7873566" y="5775286"/>
            <a:ext cx="1030818" cy="3217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Trader 1</a:t>
            </a:r>
          </a:p>
        </p:txBody>
      </p:sp>
      <p:cxnSp>
        <p:nvCxnSpPr>
          <p:cNvPr id="82" name="Straight Connector 81">
            <a:extLst>
              <a:ext uri="{FF2B5EF4-FFF2-40B4-BE49-F238E27FC236}">
                <a16:creationId xmlns:a16="http://schemas.microsoft.com/office/drawing/2014/main" id="{B7C8615C-4ECB-4AE4-98DB-9637246619DE}"/>
              </a:ext>
            </a:extLst>
          </p:cNvPr>
          <p:cNvCxnSpPr/>
          <p:nvPr/>
        </p:nvCxnSpPr>
        <p:spPr>
          <a:xfrm>
            <a:off x="5266264" y="2454945"/>
            <a:ext cx="0" cy="40270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6D94593-3135-42A7-91EA-490DC175EB6D}"/>
              </a:ext>
            </a:extLst>
          </p:cNvPr>
          <p:cNvCxnSpPr>
            <a:cxnSpLocks/>
          </p:cNvCxnSpPr>
          <p:nvPr/>
        </p:nvCxnSpPr>
        <p:spPr>
          <a:xfrm>
            <a:off x="539964" y="3119967"/>
            <a:ext cx="83540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FE02FAC5-771E-449F-95C4-9EEA22594875}"/>
              </a:ext>
            </a:extLst>
          </p:cNvPr>
          <p:cNvSpPr txBox="1"/>
          <p:nvPr/>
        </p:nvSpPr>
        <p:spPr>
          <a:xfrm>
            <a:off x="7743626" y="4869193"/>
            <a:ext cx="1017216" cy="276999"/>
          </a:xfrm>
          <a:prstGeom prst="rect">
            <a:avLst/>
          </a:prstGeom>
          <a:noFill/>
        </p:spPr>
        <p:txBody>
          <a:bodyPr wrap="square" rtlCol="0">
            <a:spAutoFit/>
          </a:bodyPr>
          <a:lstStyle/>
          <a:p>
            <a:r>
              <a:rPr lang="en-US" sz="1200" dirty="0"/>
              <a:t>Sell assets</a:t>
            </a:r>
            <a:endParaRPr lang="en-US" dirty="0"/>
          </a:p>
        </p:txBody>
      </p:sp>
      <p:cxnSp>
        <p:nvCxnSpPr>
          <p:cNvPr id="88" name="Straight Arrow Connector 87">
            <a:extLst>
              <a:ext uri="{FF2B5EF4-FFF2-40B4-BE49-F238E27FC236}">
                <a16:creationId xmlns:a16="http://schemas.microsoft.com/office/drawing/2014/main" id="{05C90B6A-2BF4-422F-A57E-8BA06D98CFB7}"/>
              </a:ext>
            </a:extLst>
          </p:cNvPr>
          <p:cNvCxnSpPr>
            <a:cxnSpLocks/>
            <a:stCxn id="59" idx="3"/>
            <a:endCxn id="76" idx="1"/>
          </p:cNvCxnSpPr>
          <p:nvPr/>
        </p:nvCxnSpPr>
        <p:spPr>
          <a:xfrm>
            <a:off x="7489524" y="4342982"/>
            <a:ext cx="213029" cy="48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5A609BE8-27E9-4BB5-AB3C-5F6887856A39}"/>
              </a:ext>
            </a:extLst>
          </p:cNvPr>
          <p:cNvSpPr/>
          <p:nvPr/>
        </p:nvSpPr>
        <p:spPr>
          <a:xfrm>
            <a:off x="5436867" y="5750299"/>
            <a:ext cx="1995559" cy="738664"/>
          </a:xfrm>
          <a:prstGeom prst="rect">
            <a:avLst/>
          </a:prstGeom>
        </p:spPr>
        <p:txBody>
          <a:bodyPr wrap="square">
            <a:spAutoFit/>
          </a:bodyPr>
          <a:lstStyle/>
          <a:p>
            <a:r>
              <a:rPr lang="en-US" sz="1400" i="1" dirty="0"/>
              <a:t>Better for:</a:t>
            </a:r>
          </a:p>
          <a:p>
            <a:pPr marL="285750" indent="-285750">
              <a:buFont typeface="Arial" panose="020B0604020202020204" pitchFamily="34" charset="0"/>
              <a:buChar char="•"/>
            </a:pPr>
            <a:r>
              <a:rPr lang="en-US" sz="1400" i="1" dirty="0"/>
              <a:t>Zero-sum derivatives</a:t>
            </a:r>
          </a:p>
          <a:p>
            <a:pPr marL="285750" indent="-285750">
              <a:buFont typeface="Arial" panose="020B0604020202020204" pitchFamily="34" charset="0"/>
              <a:buChar char="•"/>
            </a:pPr>
            <a:r>
              <a:rPr lang="en-US" sz="1400" i="1" dirty="0"/>
              <a:t>Blockchains</a:t>
            </a:r>
          </a:p>
        </p:txBody>
      </p:sp>
      <p:cxnSp>
        <p:nvCxnSpPr>
          <p:cNvPr id="94" name="Straight Connector 93">
            <a:extLst>
              <a:ext uri="{FF2B5EF4-FFF2-40B4-BE49-F238E27FC236}">
                <a16:creationId xmlns:a16="http://schemas.microsoft.com/office/drawing/2014/main" id="{F084AA18-F56F-4960-910B-18C85A1566E9}"/>
              </a:ext>
            </a:extLst>
          </p:cNvPr>
          <p:cNvCxnSpPr>
            <a:cxnSpLocks/>
          </p:cNvCxnSpPr>
          <p:nvPr/>
        </p:nvCxnSpPr>
        <p:spPr>
          <a:xfrm>
            <a:off x="550331" y="2335296"/>
            <a:ext cx="83540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5F2228C-57C1-40F3-9815-3869A06C955E}"/>
              </a:ext>
            </a:extLst>
          </p:cNvPr>
          <p:cNvCxnSpPr/>
          <p:nvPr/>
        </p:nvCxnSpPr>
        <p:spPr>
          <a:xfrm>
            <a:off x="2665614" y="3357033"/>
            <a:ext cx="0" cy="2683933"/>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D909ED7-0CEE-4ADC-AE4C-B450E1BCC2F4}"/>
              </a:ext>
            </a:extLst>
          </p:cNvPr>
          <p:cNvCxnSpPr/>
          <p:nvPr/>
        </p:nvCxnSpPr>
        <p:spPr>
          <a:xfrm>
            <a:off x="3771243" y="3357033"/>
            <a:ext cx="0" cy="2683933"/>
          </a:xfrm>
          <a:prstGeom prst="line">
            <a:avLst/>
          </a:prstGeom>
          <a:ln w="3175">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98" name="Right Brace 97">
            <a:extLst>
              <a:ext uri="{FF2B5EF4-FFF2-40B4-BE49-F238E27FC236}">
                <a16:creationId xmlns:a16="http://schemas.microsoft.com/office/drawing/2014/main" id="{42018CDA-2782-49D2-8E52-1A0D681D5CA0}"/>
              </a:ext>
            </a:extLst>
          </p:cNvPr>
          <p:cNvSpPr/>
          <p:nvPr/>
        </p:nvSpPr>
        <p:spPr>
          <a:xfrm rot="5400000">
            <a:off x="3115445" y="5658176"/>
            <a:ext cx="231844" cy="1052519"/>
          </a:xfrm>
          <a:prstGeom prst="rightBrace">
            <a:avLst>
              <a:gd name="adj1" fmla="val 22597"/>
              <a:gd name="adj2" fmla="val 50000"/>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TextBox 98">
            <a:extLst>
              <a:ext uri="{FF2B5EF4-FFF2-40B4-BE49-F238E27FC236}">
                <a16:creationId xmlns:a16="http://schemas.microsoft.com/office/drawing/2014/main" id="{C1E39F38-7A56-48C3-B865-0FA4307396CE}"/>
              </a:ext>
            </a:extLst>
          </p:cNvPr>
          <p:cNvSpPr txBox="1"/>
          <p:nvPr/>
        </p:nvSpPr>
        <p:spPr>
          <a:xfrm>
            <a:off x="2925654" y="6255944"/>
            <a:ext cx="1644650" cy="276999"/>
          </a:xfrm>
          <a:prstGeom prst="rect">
            <a:avLst/>
          </a:prstGeom>
          <a:noFill/>
        </p:spPr>
        <p:txBody>
          <a:bodyPr wrap="square" rtlCol="0">
            <a:spAutoFit/>
          </a:bodyPr>
          <a:lstStyle/>
          <a:p>
            <a:r>
              <a:rPr lang="en-US" sz="1200" i="1" dirty="0"/>
              <a:t>“limbo”</a:t>
            </a:r>
            <a:endParaRPr lang="en-US" i="1" dirty="0"/>
          </a:p>
        </p:txBody>
      </p:sp>
    </p:spTree>
    <p:extLst>
      <p:ext uri="{BB962C8B-B14F-4D97-AF65-F5344CB8AC3E}">
        <p14:creationId xmlns:p14="http://schemas.microsoft.com/office/powerpoint/2010/main" val="24873241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91269-6DA3-485A-BBFF-EC358BFE3A98}"/>
              </a:ext>
            </a:extLst>
          </p:cNvPr>
          <p:cNvSpPr>
            <a:spLocks noGrp="1"/>
          </p:cNvSpPr>
          <p:nvPr>
            <p:ph type="title"/>
          </p:nvPr>
        </p:nvSpPr>
        <p:spPr>
          <a:xfrm>
            <a:off x="628649" y="365127"/>
            <a:ext cx="8206317" cy="930274"/>
          </a:xfrm>
        </p:spPr>
        <p:txBody>
          <a:bodyPr>
            <a:normAutofit/>
          </a:bodyPr>
          <a:lstStyle/>
          <a:p>
            <a:r>
              <a:rPr lang="en-US" dirty="0"/>
              <a:t>See-Saw Metaphor</a:t>
            </a:r>
          </a:p>
        </p:txBody>
      </p:sp>
      <p:sp>
        <p:nvSpPr>
          <p:cNvPr id="4" name="Footer Placeholder 3">
            <a:extLst>
              <a:ext uri="{FF2B5EF4-FFF2-40B4-BE49-F238E27FC236}">
                <a16:creationId xmlns:a16="http://schemas.microsoft.com/office/drawing/2014/main" id="{E577D177-DFCB-4F2B-8561-F625C361FB35}"/>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6AF843E7-430E-4E2F-AFA5-4E1F48B9052A}"/>
              </a:ext>
            </a:extLst>
          </p:cNvPr>
          <p:cNvSpPr>
            <a:spLocks noGrp="1"/>
          </p:cNvSpPr>
          <p:nvPr>
            <p:ph type="sldNum" sz="quarter" idx="12"/>
          </p:nvPr>
        </p:nvSpPr>
        <p:spPr/>
        <p:txBody>
          <a:bodyPr/>
          <a:lstStyle/>
          <a:p>
            <a:fld id="{1A10F235-9555-41B0-B8E9-2A55BD748559}" type="slidenum">
              <a:rPr lang="en-US" smtClean="0"/>
              <a:t>62</a:t>
            </a:fld>
            <a:endParaRPr lang="en-US"/>
          </a:p>
        </p:txBody>
      </p:sp>
      <p:pic>
        <p:nvPicPr>
          <p:cNvPr id="6" name="Picture 2">
            <a:extLst>
              <a:ext uri="{FF2B5EF4-FFF2-40B4-BE49-F238E27FC236}">
                <a16:creationId xmlns:a16="http://schemas.microsoft.com/office/drawing/2014/main" id="{66DB0F13-8596-44C8-B752-EAE3C5030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852" y="1381555"/>
            <a:ext cx="1683318" cy="15548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2" descr="A close up of a logo&#10;&#10;Description automatically generated">
            <a:extLst>
              <a:ext uri="{FF2B5EF4-FFF2-40B4-BE49-F238E27FC236}">
                <a16:creationId xmlns:a16="http://schemas.microsoft.com/office/drawing/2014/main" id="{5E1800EA-457E-452C-9E62-FC9C203E5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3134" y="3840588"/>
            <a:ext cx="6317403" cy="3158702"/>
          </a:xfrm>
          <a:prstGeom prst="rect">
            <a:avLst/>
          </a:prstGeom>
        </p:spPr>
      </p:pic>
      <p:cxnSp>
        <p:nvCxnSpPr>
          <p:cNvPr id="15" name="Straight Connector 14">
            <a:extLst>
              <a:ext uri="{FF2B5EF4-FFF2-40B4-BE49-F238E27FC236}">
                <a16:creationId xmlns:a16="http://schemas.microsoft.com/office/drawing/2014/main" id="{26712871-9CC7-41AC-9E04-9C8D7FFAFDD5}"/>
              </a:ext>
            </a:extLst>
          </p:cNvPr>
          <p:cNvCxnSpPr>
            <a:cxnSpLocks/>
          </p:cNvCxnSpPr>
          <p:nvPr/>
        </p:nvCxnSpPr>
        <p:spPr>
          <a:xfrm flipH="1" flipV="1">
            <a:off x="2804778" y="2834846"/>
            <a:ext cx="3984948" cy="304897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515FB08-F567-4BCC-B8E5-DCC5DEF0DA78}"/>
              </a:ext>
            </a:extLst>
          </p:cNvPr>
          <p:cNvSpPr txBox="1"/>
          <p:nvPr/>
        </p:nvSpPr>
        <p:spPr>
          <a:xfrm>
            <a:off x="260661" y="6590450"/>
            <a:ext cx="1871133" cy="230832"/>
          </a:xfrm>
          <a:prstGeom prst="rect">
            <a:avLst/>
          </a:prstGeom>
          <a:noFill/>
        </p:spPr>
        <p:txBody>
          <a:bodyPr wrap="square" rtlCol="0">
            <a:spAutoFit/>
          </a:bodyPr>
          <a:lstStyle/>
          <a:p>
            <a:r>
              <a:rPr lang="en-US" sz="900" i="1" dirty="0"/>
              <a:t>Thanks </a:t>
            </a:r>
            <a:r>
              <a:rPr lang="en-US" sz="900" i="1" dirty="0" err="1"/>
              <a:t>pixabay</a:t>
            </a:r>
            <a:r>
              <a:rPr lang="en-US" sz="900" i="1" dirty="0"/>
              <a:t> for free images.</a:t>
            </a:r>
          </a:p>
        </p:txBody>
      </p:sp>
      <p:sp>
        <p:nvSpPr>
          <p:cNvPr id="19" name="TextBox 18">
            <a:extLst>
              <a:ext uri="{FF2B5EF4-FFF2-40B4-BE49-F238E27FC236}">
                <a16:creationId xmlns:a16="http://schemas.microsoft.com/office/drawing/2014/main" id="{967AF1D4-EFBF-47A7-9231-3E578B9E9BD2}"/>
              </a:ext>
            </a:extLst>
          </p:cNvPr>
          <p:cNvSpPr txBox="1"/>
          <p:nvPr/>
        </p:nvSpPr>
        <p:spPr>
          <a:xfrm>
            <a:off x="5704523" y="455358"/>
            <a:ext cx="2798233" cy="4524315"/>
          </a:xfrm>
          <a:prstGeom prst="rect">
            <a:avLst/>
          </a:prstGeom>
          <a:noFill/>
        </p:spPr>
        <p:txBody>
          <a:bodyPr wrap="square" rtlCol="0">
            <a:spAutoFit/>
          </a:bodyPr>
          <a:lstStyle/>
          <a:p>
            <a:pPr marL="342900" indent="-342900">
              <a:buAutoNum type="arabicPeriod"/>
            </a:pPr>
            <a:r>
              <a:rPr lang="en-US" dirty="0"/>
              <a:t>Sacrificial ‘startup’ money placed in center.</a:t>
            </a:r>
          </a:p>
          <a:p>
            <a:pPr marL="342900" indent="-342900">
              <a:buAutoNum type="arabicPeriod"/>
            </a:pPr>
            <a:r>
              <a:rPr lang="en-US" dirty="0"/>
              <a:t>Trader buys shares (of “no”, by putting money on left side).</a:t>
            </a:r>
          </a:p>
          <a:p>
            <a:pPr marL="342900" indent="-342900">
              <a:buAutoNum type="arabicPeriod"/>
            </a:pPr>
            <a:r>
              <a:rPr lang="en-US" dirty="0"/>
              <a:t>Trader buys shares (of “yes” by putting money on right side).</a:t>
            </a:r>
          </a:p>
          <a:p>
            <a:pPr marL="342900" indent="-342900">
              <a:buAutoNum type="arabicPeriod"/>
            </a:pPr>
            <a:r>
              <a:rPr lang="en-US" dirty="0"/>
              <a:t>Traders sell by depositing shares and removing money from the see-saw.</a:t>
            </a:r>
          </a:p>
          <a:p>
            <a:pPr marL="342900" indent="-342900">
              <a:buAutoNum type="arabicPeriod"/>
            </a:pPr>
            <a:r>
              <a:rPr lang="en-US" dirty="0"/>
              <a:t>At the end, all money (incl. “hippo” money) goes to the winner.</a:t>
            </a:r>
          </a:p>
          <a:p>
            <a:pPr marL="342900" indent="-342900">
              <a:buAutoNum type="arabicPeriod"/>
            </a:pPr>
            <a:endParaRPr lang="en-US" dirty="0"/>
          </a:p>
        </p:txBody>
      </p:sp>
      <p:cxnSp>
        <p:nvCxnSpPr>
          <p:cNvPr id="23" name="Straight Connector 22">
            <a:extLst>
              <a:ext uri="{FF2B5EF4-FFF2-40B4-BE49-F238E27FC236}">
                <a16:creationId xmlns:a16="http://schemas.microsoft.com/office/drawing/2014/main" id="{DD17BEBF-4A82-44FF-93C4-585D08D312D2}"/>
              </a:ext>
            </a:extLst>
          </p:cNvPr>
          <p:cNvCxnSpPr>
            <a:cxnSpLocks/>
            <a:endCxn id="41" idx="1"/>
          </p:cNvCxnSpPr>
          <p:nvPr/>
        </p:nvCxnSpPr>
        <p:spPr>
          <a:xfrm flipV="1">
            <a:off x="4521835" y="752356"/>
            <a:ext cx="1135275" cy="3895792"/>
          </a:xfrm>
          <a:prstGeom prst="line">
            <a:avLst/>
          </a:prstGeom>
          <a:ln w="3810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D7BC1C7-E235-4616-A7AC-19EADEFC1C3F}"/>
              </a:ext>
            </a:extLst>
          </p:cNvPr>
          <p:cNvCxnSpPr>
            <a:cxnSpLocks/>
          </p:cNvCxnSpPr>
          <p:nvPr/>
        </p:nvCxnSpPr>
        <p:spPr>
          <a:xfrm flipV="1">
            <a:off x="1804389" y="2800353"/>
            <a:ext cx="263380" cy="278435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C30DB2D-FF67-4DA1-97DC-33848B6A3749}"/>
              </a:ext>
            </a:extLst>
          </p:cNvPr>
          <p:cNvCxnSpPr>
            <a:cxnSpLocks/>
          </p:cNvCxnSpPr>
          <p:nvPr/>
        </p:nvCxnSpPr>
        <p:spPr>
          <a:xfrm flipH="1" flipV="1">
            <a:off x="5856923" y="2089590"/>
            <a:ext cx="590445" cy="2784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4F90BBD-3393-42FB-A039-07B1D09AC1F6}"/>
              </a:ext>
            </a:extLst>
          </p:cNvPr>
          <p:cNvCxnSpPr>
            <a:cxnSpLocks/>
          </p:cNvCxnSpPr>
          <p:nvPr/>
        </p:nvCxnSpPr>
        <p:spPr>
          <a:xfrm flipV="1">
            <a:off x="2534655" y="1322270"/>
            <a:ext cx="3322268" cy="33527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D55C19B9-9928-4CFA-94AC-BEDFC604E6BB}"/>
              </a:ext>
            </a:extLst>
          </p:cNvPr>
          <p:cNvSpPr/>
          <p:nvPr/>
        </p:nvSpPr>
        <p:spPr>
          <a:xfrm>
            <a:off x="5657110" y="1043743"/>
            <a:ext cx="2845646" cy="2769975"/>
          </a:xfrm>
          <a:prstGeom prst="roundRect">
            <a:avLst>
              <a:gd name="adj" fmla="val 1009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BD2F45A1-CD80-42D4-86A2-0D3A1F2ABD77}"/>
              </a:ext>
            </a:extLst>
          </p:cNvPr>
          <p:cNvSpPr/>
          <p:nvPr/>
        </p:nvSpPr>
        <p:spPr>
          <a:xfrm>
            <a:off x="5657110" y="3813719"/>
            <a:ext cx="2845646" cy="83442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429C0BB2-2BD4-4A2C-B620-2E53A470AE3E}"/>
              </a:ext>
            </a:extLst>
          </p:cNvPr>
          <p:cNvSpPr/>
          <p:nvPr/>
        </p:nvSpPr>
        <p:spPr>
          <a:xfrm>
            <a:off x="5657110" y="455359"/>
            <a:ext cx="2845646" cy="59399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2DFF0F6-7E80-43AD-9BF9-2D162C097061}"/>
              </a:ext>
            </a:extLst>
          </p:cNvPr>
          <p:cNvSpPr txBox="1"/>
          <p:nvPr/>
        </p:nvSpPr>
        <p:spPr>
          <a:xfrm>
            <a:off x="1610569" y="5476445"/>
            <a:ext cx="914400" cy="369332"/>
          </a:xfrm>
          <a:prstGeom prst="rect">
            <a:avLst/>
          </a:prstGeom>
          <a:noFill/>
        </p:spPr>
        <p:txBody>
          <a:bodyPr wrap="square" rtlCol="0">
            <a:spAutoFit/>
          </a:bodyPr>
          <a:lstStyle/>
          <a:p>
            <a:r>
              <a:rPr lang="en-US" dirty="0">
                <a:solidFill>
                  <a:srgbClr val="FF0000"/>
                </a:solidFill>
              </a:rPr>
              <a:t>No</a:t>
            </a:r>
            <a:endParaRPr lang="en-US" dirty="0"/>
          </a:p>
        </p:txBody>
      </p:sp>
      <p:sp>
        <p:nvSpPr>
          <p:cNvPr id="61" name="TextBox 60">
            <a:extLst>
              <a:ext uri="{FF2B5EF4-FFF2-40B4-BE49-F238E27FC236}">
                <a16:creationId xmlns:a16="http://schemas.microsoft.com/office/drawing/2014/main" id="{2B4C1BF8-7F33-4512-AEE0-9D95BAA4FE80}"/>
              </a:ext>
            </a:extLst>
          </p:cNvPr>
          <p:cNvSpPr txBox="1"/>
          <p:nvPr/>
        </p:nvSpPr>
        <p:spPr>
          <a:xfrm>
            <a:off x="6332526" y="5712585"/>
            <a:ext cx="914400" cy="369332"/>
          </a:xfrm>
          <a:prstGeom prst="rect">
            <a:avLst/>
          </a:prstGeom>
          <a:noFill/>
        </p:spPr>
        <p:txBody>
          <a:bodyPr wrap="square" rtlCol="0">
            <a:spAutoFit/>
          </a:bodyPr>
          <a:lstStyle/>
          <a:p>
            <a:r>
              <a:rPr lang="en-US" dirty="0">
                <a:solidFill>
                  <a:srgbClr val="0070C0"/>
                </a:solidFill>
              </a:rPr>
              <a:t>Yes</a:t>
            </a:r>
          </a:p>
        </p:txBody>
      </p:sp>
      <p:cxnSp>
        <p:nvCxnSpPr>
          <p:cNvPr id="65" name="Straight Connector 64">
            <a:extLst>
              <a:ext uri="{FF2B5EF4-FFF2-40B4-BE49-F238E27FC236}">
                <a16:creationId xmlns:a16="http://schemas.microsoft.com/office/drawing/2014/main" id="{4E97A524-74C9-43EA-9DB7-69BEDA4DE866}"/>
              </a:ext>
            </a:extLst>
          </p:cNvPr>
          <p:cNvCxnSpPr/>
          <p:nvPr/>
        </p:nvCxnSpPr>
        <p:spPr>
          <a:xfrm>
            <a:off x="8092863" y="4906433"/>
            <a:ext cx="0" cy="11345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578F669-5CD9-449D-A246-4E853050DC04}"/>
              </a:ext>
            </a:extLst>
          </p:cNvPr>
          <p:cNvCxnSpPr>
            <a:cxnSpLocks/>
          </p:cNvCxnSpPr>
          <p:nvPr/>
        </p:nvCxnSpPr>
        <p:spPr>
          <a:xfrm>
            <a:off x="7868496" y="6040967"/>
            <a:ext cx="4487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0680C06-F1F9-4B96-BBA9-20100E7DC076}"/>
              </a:ext>
            </a:extLst>
          </p:cNvPr>
          <p:cNvCxnSpPr>
            <a:cxnSpLocks/>
          </p:cNvCxnSpPr>
          <p:nvPr/>
        </p:nvCxnSpPr>
        <p:spPr>
          <a:xfrm>
            <a:off x="7868496" y="4923367"/>
            <a:ext cx="4487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37DE002-5B50-48A9-9538-6A084BC86C90}"/>
              </a:ext>
            </a:extLst>
          </p:cNvPr>
          <p:cNvCxnSpPr>
            <a:cxnSpLocks/>
          </p:cNvCxnSpPr>
          <p:nvPr/>
        </p:nvCxnSpPr>
        <p:spPr>
          <a:xfrm>
            <a:off x="7868496" y="5476445"/>
            <a:ext cx="4487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5389CAD0-4FCA-48FA-9205-80983D994E47}"/>
              </a:ext>
            </a:extLst>
          </p:cNvPr>
          <p:cNvSpPr txBox="1"/>
          <p:nvPr/>
        </p:nvSpPr>
        <p:spPr>
          <a:xfrm>
            <a:off x="8317229" y="5845777"/>
            <a:ext cx="914400" cy="369332"/>
          </a:xfrm>
          <a:prstGeom prst="rect">
            <a:avLst/>
          </a:prstGeom>
          <a:noFill/>
        </p:spPr>
        <p:txBody>
          <a:bodyPr wrap="square" rtlCol="0">
            <a:spAutoFit/>
          </a:bodyPr>
          <a:lstStyle/>
          <a:p>
            <a:r>
              <a:rPr lang="en-US" dirty="0"/>
              <a:t>1.00</a:t>
            </a:r>
          </a:p>
        </p:txBody>
      </p:sp>
      <p:sp>
        <p:nvSpPr>
          <p:cNvPr id="72" name="TextBox 71">
            <a:extLst>
              <a:ext uri="{FF2B5EF4-FFF2-40B4-BE49-F238E27FC236}">
                <a16:creationId xmlns:a16="http://schemas.microsoft.com/office/drawing/2014/main" id="{E064C319-F31A-422C-8F2B-CD28D0B168CE}"/>
              </a:ext>
            </a:extLst>
          </p:cNvPr>
          <p:cNvSpPr txBox="1"/>
          <p:nvPr/>
        </p:nvSpPr>
        <p:spPr>
          <a:xfrm>
            <a:off x="8317229" y="4723102"/>
            <a:ext cx="914400" cy="369332"/>
          </a:xfrm>
          <a:prstGeom prst="rect">
            <a:avLst/>
          </a:prstGeom>
          <a:noFill/>
        </p:spPr>
        <p:txBody>
          <a:bodyPr wrap="square" rtlCol="0">
            <a:spAutoFit/>
          </a:bodyPr>
          <a:lstStyle/>
          <a:p>
            <a:r>
              <a:rPr lang="en-US" dirty="0"/>
              <a:t>0.00</a:t>
            </a:r>
          </a:p>
        </p:txBody>
      </p:sp>
      <p:sp>
        <p:nvSpPr>
          <p:cNvPr id="73" name="TextBox 72">
            <a:extLst>
              <a:ext uri="{FF2B5EF4-FFF2-40B4-BE49-F238E27FC236}">
                <a16:creationId xmlns:a16="http://schemas.microsoft.com/office/drawing/2014/main" id="{4EB737BF-8ADC-4D72-BB1B-2F8F24F9D204}"/>
              </a:ext>
            </a:extLst>
          </p:cNvPr>
          <p:cNvSpPr txBox="1"/>
          <p:nvPr/>
        </p:nvSpPr>
        <p:spPr>
          <a:xfrm>
            <a:off x="8317229" y="5277271"/>
            <a:ext cx="914400" cy="369332"/>
          </a:xfrm>
          <a:prstGeom prst="rect">
            <a:avLst/>
          </a:prstGeom>
          <a:noFill/>
        </p:spPr>
        <p:txBody>
          <a:bodyPr wrap="square" rtlCol="0">
            <a:spAutoFit/>
          </a:bodyPr>
          <a:lstStyle/>
          <a:p>
            <a:r>
              <a:rPr lang="en-US" dirty="0"/>
              <a:t>0.50</a:t>
            </a:r>
          </a:p>
        </p:txBody>
      </p:sp>
      <p:cxnSp>
        <p:nvCxnSpPr>
          <p:cNvPr id="74" name="Straight Connector 73">
            <a:extLst>
              <a:ext uri="{FF2B5EF4-FFF2-40B4-BE49-F238E27FC236}">
                <a16:creationId xmlns:a16="http://schemas.microsoft.com/office/drawing/2014/main" id="{DF4E24D2-78D0-4C52-A893-D04FA8B82430}"/>
              </a:ext>
            </a:extLst>
          </p:cNvPr>
          <p:cNvCxnSpPr/>
          <p:nvPr/>
        </p:nvCxnSpPr>
        <p:spPr>
          <a:xfrm>
            <a:off x="1029320" y="4906433"/>
            <a:ext cx="0" cy="11345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269139C-C4A2-4873-8E10-D17EB7543217}"/>
              </a:ext>
            </a:extLst>
          </p:cNvPr>
          <p:cNvCxnSpPr>
            <a:cxnSpLocks/>
          </p:cNvCxnSpPr>
          <p:nvPr/>
        </p:nvCxnSpPr>
        <p:spPr>
          <a:xfrm>
            <a:off x="804953" y="6040967"/>
            <a:ext cx="4487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4B81371-FF4C-4E7E-99A4-11673DC251E9}"/>
              </a:ext>
            </a:extLst>
          </p:cNvPr>
          <p:cNvCxnSpPr>
            <a:cxnSpLocks/>
          </p:cNvCxnSpPr>
          <p:nvPr/>
        </p:nvCxnSpPr>
        <p:spPr>
          <a:xfrm>
            <a:off x="804953" y="4923367"/>
            <a:ext cx="4487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67B53AB-0153-4820-AAC6-3DAE2AE5728B}"/>
              </a:ext>
            </a:extLst>
          </p:cNvPr>
          <p:cNvCxnSpPr>
            <a:cxnSpLocks/>
          </p:cNvCxnSpPr>
          <p:nvPr/>
        </p:nvCxnSpPr>
        <p:spPr>
          <a:xfrm>
            <a:off x="804953" y="5476445"/>
            <a:ext cx="44873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F732959-E5AC-4FD8-BD56-F8391E42F922}"/>
              </a:ext>
            </a:extLst>
          </p:cNvPr>
          <p:cNvSpPr txBox="1"/>
          <p:nvPr/>
        </p:nvSpPr>
        <p:spPr>
          <a:xfrm>
            <a:off x="200432" y="5836012"/>
            <a:ext cx="914400" cy="369332"/>
          </a:xfrm>
          <a:prstGeom prst="rect">
            <a:avLst/>
          </a:prstGeom>
          <a:noFill/>
        </p:spPr>
        <p:txBody>
          <a:bodyPr wrap="square" rtlCol="0">
            <a:spAutoFit/>
          </a:bodyPr>
          <a:lstStyle/>
          <a:p>
            <a:r>
              <a:rPr lang="en-US" dirty="0"/>
              <a:t>1.00</a:t>
            </a:r>
          </a:p>
        </p:txBody>
      </p:sp>
      <p:sp>
        <p:nvSpPr>
          <p:cNvPr id="79" name="TextBox 78">
            <a:extLst>
              <a:ext uri="{FF2B5EF4-FFF2-40B4-BE49-F238E27FC236}">
                <a16:creationId xmlns:a16="http://schemas.microsoft.com/office/drawing/2014/main" id="{CF52CCBA-BDB2-4792-9894-31E15FCFA183}"/>
              </a:ext>
            </a:extLst>
          </p:cNvPr>
          <p:cNvSpPr txBox="1"/>
          <p:nvPr/>
        </p:nvSpPr>
        <p:spPr>
          <a:xfrm>
            <a:off x="200432" y="4713337"/>
            <a:ext cx="914400" cy="369332"/>
          </a:xfrm>
          <a:prstGeom prst="rect">
            <a:avLst/>
          </a:prstGeom>
          <a:noFill/>
        </p:spPr>
        <p:txBody>
          <a:bodyPr wrap="square" rtlCol="0">
            <a:spAutoFit/>
          </a:bodyPr>
          <a:lstStyle/>
          <a:p>
            <a:r>
              <a:rPr lang="en-US" dirty="0"/>
              <a:t>0.00</a:t>
            </a:r>
          </a:p>
        </p:txBody>
      </p:sp>
      <p:sp>
        <p:nvSpPr>
          <p:cNvPr id="80" name="TextBox 79">
            <a:extLst>
              <a:ext uri="{FF2B5EF4-FFF2-40B4-BE49-F238E27FC236}">
                <a16:creationId xmlns:a16="http://schemas.microsoft.com/office/drawing/2014/main" id="{B328CB99-0C43-4FF4-84BC-7E6989F2C611}"/>
              </a:ext>
            </a:extLst>
          </p:cNvPr>
          <p:cNvSpPr txBox="1"/>
          <p:nvPr/>
        </p:nvSpPr>
        <p:spPr>
          <a:xfrm>
            <a:off x="200432" y="5267506"/>
            <a:ext cx="914400" cy="369332"/>
          </a:xfrm>
          <a:prstGeom prst="rect">
            <a:avLst/>
          </a:prstGeom>
          <a:noFill/>
        </p:spPr>
        <p:txBody>
          <a:bodyPr wrap="square" rtlCol="0">
            <a:spAutoFit/>
          </a:bodyPr>
          <a:lstStyle/>
          <a:p>
            <a:r>
              <a:rPr lang="en-US" dirty="0"/>
              <a:t>0.50</a:t>
            </a:r>
          </a:p>
        </p:txBody>
      </p:sp>
      <p:sp>
        <p:nvSpPr>
          <p:cNvPr id="81" name="TextBox 80">
            <a:extLst>
              <a:ext uri="{FF2B5EF4-FFF2-40B4-BE49-F238E27FC236}">
                <a16:creationId xmlns:a16="http://schemas.microsoft.com/office/drawing/2014/main" id="{4B9FBF9E-A826-44F3-84EA-383F770846AB}"/>
              </a:ext>
            </a:extLst>
          </p:cNvPr>
          <p:cNvSpPr txBox="1"/>
          <p:nvPr/>
        </p:nvSpPr>
        <p:spPr>
          <a:xfrm>
            <a:off x="267424" y="3938312"/>
            <a:ext cx="963932" cy="430887"/>
          </a:xfrm>
          <a:prstGeom prst="rect">
            <a:avLst/>
          </a:prstGeom>
          <a:noFill/>
        </p:spPr>
        <p:txBody>
          <a:bodyPr wrap="square" rtlCol="0">
            <a:spAutoFit/>
          </a:bodyPr>
          <a:lstStyle/>
          <a:p>
            <a:pPr algn="ctr"/>
            <a:r>
              <a:rPr lang="en-US" sz="1100" dirty="0"/>
              <a:t>Current </a:t>
            </a:r>
            <a:r>
              <a:rPr lang="en-US" sz="1100" b="1" u="sng" dirty="0"/>
              <a:t>price</a:t>
            </a:r>
            <a:r>
              <a:rPr lang="en-US" sz="1100" dirty="0"/>
              <a:t> of “No”</a:t>
            </a:r>
          </a:p>
        </p:txBody>
      </p:sp>
      <p:sp>
        <p:nvSpPr>
          <p:cNvPr id="82" name="Right Brace 81">
            <a:extLst>
              <a:ext uri="{FF2B5EF4-FFF2-40B4-BE49-F238E27FC236}">
                <a16:creationId xmlns:a16="http://schemas.microsoft.com/office/drawing/2014/main" id="{70569190-5D66-45A2-A67E-D1299CBEC547}"/>
              </a:ext>
            </a:extLst>
          </p:cNvPr>
          <p:cNvSpPr/>
          <p:nvPr/>
        </p:nvSpPr>
        <p:spPr>
          <a:xfrm rot="16200000">
            <a:off x="640033" y="4014396"/>
            <a:ext cx="263380" cy="963931"/>
          </a:xfrm>
          <a:prstGeom prst="rightBrace">
            <a:avLst>
              <a:gd name="adj1" fmla="val 32442"/>
              <a:gd name="adj2" fmla="val 50000"/>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63006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8E4A-CE52-42E7-BDAA-D45A3D5CC11B}"/>
              </a:ext>
            </a:extLst>
          </p:cNvPr>
          <p:cNvSpPr>
            <a:spLocks noGrp="1"/>
          </p:cNvSpPr>
          <p:nvPr>
            <p:ph type="title"/>
          </p:nvPr>
        </p:nvSpPr>
        <p:spPr>
          <a:xfrm>
            <a:off x="351812" y="222514"/>
            <a:ext cx="8062345" cy="742220"/>
          </a:xfrm>
        </p:spPr>
        <p:txBody>
          <a:bodyPr>
            <a:normAutofit/>
          </a:bodyPr>
          <a:lstStyle/>
          <a:p>
            <a:r>
              <a:rPr lang="en-US" dirty="0"/>
              <a:t>Permanent Liquidity</a:t>
            </a:r>
          </a:p>
        </p:txBody>
      </p:sp>
      <p:sp>
        <p:nvSpPr>
          <p:cNvPr id="4" name="Footer Placeholder 3">
            <a:extLst>
              <a:ext uri="{FF2B5EF4-FFF2-40B4-BE49-F238E27FC236}">
                <a16:creationId xmlns:a16="http://schemas.microsoft.com/office/drawing/2014/main" id="{03B6B8A0-2BA7-43B7-9338-4369E40E2723}"/>
              </a:ext>
            </a:extLst>
          </p:cNvPr>
          <p:cNvSpPr>
            <a:spLocks noGrp="1"/>
          </p:cNvSpPr>
          <p:nvPr>
            <p:ph type="ftr" sz="quarter" idx="11"/>
          </p:nvPr>
        </p:nvSpPr>
        <p:spPr/>
        <p:txBody>
          <a:bodyPr/>
          <a:lstStyle/>
          <a:p>
            <a:r>
              <a:rPr lang="en-US"/>
              <a:t>Bitcoin Hivemind</a:t>
            </a:r>
          </a:p>
        </p:txBody>
      </p:sp>
      <p:sp>
        <p:nvSpPr>
          <p:cNvPr id="5" name="Slide Number Placeholder 4">
            <a:extLst>
              <a:ext uri="{FF2B5EF4-FFF2-40B4-BE49-F238E27FC236}">
                <a16:creationId xmlns:a16="http://schemas.microsoft.com/office/drawing/2014/main" id="{79DD5B81-7D99-4EF3-ADE5-A6ED1FE2D0E2}"/>
              </a:ext>
            </a:extLst>
          </p:cNvPr>
          <p:cNvSpPr>
            <a:spLocks noGrp="1"/>
          </p:cNvSpPr>
          <p:nvPr>
            <p:ph type="sldNum" sz="quarter" idx="12"/>
          </p:nvPr>
        </p:nvSpPr>
        <p:spPr>
          <a:xfrm>
            <a:off x="7086600" y="6481982"/>
            <a:ext cx="2057400" cy="365125"/>
          </a:xfrm>
        </p:spPr>
        <p:txBody>
          <a:bodyPr/>
          <a:lstStyle/>
          <a:p>
            <a:fld id="{1A10F235-9555-41B0-B8E9-2A55BD748559}" type="slidenum">
              <a:rPr lang="en-US" smtClean="0"/>
              <a:t>63</a:t>
            </a:fld>
            <a:endParaRPr lang="en-US" dirty="0"/>
          </a:p>
        </p:txBody>
      </p:sp>
      <p:pic>
        <p:nvPicPr>
          <p:cNvPr id="6" name="Picture 5">
            <a:extLst>
              <a:ext uri="{FF2B5EF4-FFF2-40B4-BE49-F238E27FC236}">
                <a16:creationId xmlns:a16="http://schemas.microsoft.com/office/drawing/2014/main" id="{1B6B8145-CAF8-42F9-B69C-A1BDAAEA9E89}"/>
              </a:ext>
            </a:extLst>
          </p:cNvPr>
          <p:cNvPicPr>
            <a:picLocks noChangeAspect="1"/>
          </p:cNvPicPr>
          <p:nvPr/>
        </p:nvPicPr>
        <p:blipFill rotWithShape="1">
          <a:blip r:embed="rId3"/>
          <a:srcRect l="6897" t="47882" r="78404" b="9438"/>
          <a:stretch/>
        </p:blipFill>
        <p:spPr>
          <a:xfrm>
            <a:off x="109188" y="1154285"/>
            <a:ext cx="3640722" cy="5665618"/>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8DD8A34-7FED-44CC-A0FB-9445CBA2EFDF}"/>
              </a:ext>
            </a:extLst>
          </p:cNvPr>
          <p:cNvSpPr txBox="1"/>
          <p:nvPr/>
        </p:nvSpPr>
        <p:spPr>
          <a:xfrm>
            <a:off x="5075506" y="131959"/>
            <a:ext cx="3928793" cy="923330"/>
          </a:xfrm>
          <a:prstGeom prst="rect">
            <a:avLst/>
          </a:prstGeom>
          <a:solidFill>
            <a:schemeClr val="bg1"/>
          </a:solidFill>
          <a:ln>
            <a:solidFill>
              <a:schemeClr val="tx1"/>
            </a:solidFill>
          </a:ln>
        </p:spPr>
        <p:txBody>
          <a:bodyPr wrap="square" rtlCol="0">
            <a:spAutoFit/>
          </a:bodyPr>
          <a:lstStyle/>
          <a:p>
            <a:r>
              <a:rPr lang="en-US" dirty="0"/>
              <a:t>No “offers” – Ie, No Bids/Asks.</a:t>
            </a:r>
          </a:p>
          <a:p>
            <a:r>
              <a:rPr lang="en-US" dirty="0"/>
              <a:t>No interaction between buyer/seller.</a:t>
            </a:r>
          </a:p>
          <a:p>
            <a:r>
              <a:rPr lang="en-US" dirty="0"/>
              <a:t>Instead, traders interact w/ protocol.</a:t>
            </a:r>
          </a:p>
        </p:txBody>
      </p:sp>
      <p:pic>
        <p:nvPicPr>
          <p:cNvPr id="12" name="Picture 11">
            <a:extLst>
              <a:ext uri="{FF2B5EF4-FFF2-40B4-BE49-F238E27FC236}">
                <a16:creationId xmlns:a16="http://schemas.microsoft.com/office/drawing/2014/main" id="{2718BE34-E5D1-424E-8EC5-2D1BA8D850B2}"/>
              </a:ext>
            </a:extLst>
          </p:cNvPr>
          <p:cNvPicPr>
            <a:picLocks noChangeAspect="1"/>
          </p:cNvPicPr>
          <p:nvPr/>
        </p:nvPicPr>
        <p:blipFill rotWithShape="1">
          <a:blip r:embed="rId3"/>
          <a:srcRect l="29599" t="47900" r="48585" b="8859"/>
          <a:stretch/>
        </p:blipFill>
        <p:spPr>
          <a:xfrm>
            <a:off x="3749910" y="1152479"/>
            <a:ext cx="5334822" cy="5667424"/>
          </a:xfrm>
          <a:prstGeom prst="rect">
            <a:avLst/>
          </a:prstGeom>
          <a:ln>
            <a:noFill/>
          </a:ln>
          <a:effectLst>
            <a:outerShdw blurRad="292100" dist="139700" dir="2700000" algn="tl" rotWithShape="0">
              <a:srgbClr val="333333">
                <a:alpha val="65000"/>
              </a:srgbClr>
            </a:outerShdw>
          </a:effectLst>
        </p:spPr>
      </p:pic>
      <p:sp>
        <p:nvSpPr>
          <p:cNvPr id="3" name="Oval 2">
            <a:extLst>
              <a:ext uri="{FF2B5EF4-FFF2-40B4-BE49-F238E27FC236}">
                <a16:creationId xmlns:a16="http://schemas.microsoft.com/office/drawing/2014/main" id="{375608EC-45B9-4FD3-82AD-49613DD1CBEC}"/>
              </a:ext>
            </a:extLst>
          </p:cNvPr>
          <p:cNvSpPr/>
          <p:nvPr/>
        </p:nvSpPr>
        <p:spPr>
          <a:xfrm>
            <a:off x="2112267" y="6305289"/>
            <a:ext cx="364066" cy="365126"/>
          </a:xfrm>
          <a:prstGeom prst="ellipse">
            <a:avLst/>
          </a:prstGeom>
          <a:noFill/>
          <a:ln w="381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02EFFC95-1B8A-41D5-B2CB-6959AB57DF37}"/>
              </a:ext>
            </a:extLst>
          </p:cNvPr>
          <p:cNvSpPr/>
          <p:nvPr/>
        </p:nvSpPr>
        <p:spPr>
          <a:xfrm>
            <a:off x="4775200" y="6286501"/>
            <a:ext cx="2345266" cy="533402"/>
          </a:xfrm>
          <a:prstGeom prst="roundRect">
            <a:avLst/>
          </a:prstGeom>
          <a:noFill/>
          <a:ln w="381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52722A4-2804-4F83-82EC-576018086599}"/>
              </a:ext>
            </a:extLst>
          </p:cNvPr>
          <p:cNvSpPr/>
          <p:nvPr/>
        </p:nvSpPr>
        <p:spPr>
          <a:xfrm>
            <a:off x="3299271" y="6338694"/>
            <a:ext cx="1455609" cy="15350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dirty="0"/>
              <a:t>Full collateralization.</a:t>
            </a:r>
          </a:p>
        </p:txBody>
      </p:sp>
      <p:sp>
        <p:nvSpPr>
          <p:cNvPr id="13" name="Oval 12">
            <a:extLst>
              <a:ext uri="{FF2B5EF4-FFF2-40B4-BE49-F238E27FC236}">
                <a16:creationId xmlns:a16="http://schemas.microsoft.com/office/drawing/2014/main" id="{12CC1B2B-4B37-43C9-A0AF-9ADB06B1CC76}"/>
              </a:ext>
            </a:extLst>
          </p:cNvPr>
          <p:cNvSpPr/>
          <p:nvPr/>
        </p:nvSpPr>
        <p:spPr>
          <a:xfrm>
            <a:off x="2112267" y="2071956"/>
            <a:ext cx="364066" cy="365126"/>
          </a:xfrm>
          <a:prstGeom prst="ellipse">
            <a:avLst/>
          </a:prstGeom>
          <a:noFill/>
          <a:ln w="381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7335757-EEB2-48B5-85FD-906CD69532D5}"/>
              </a:ext>
            </a:extLst>
          </p:cNvPr>
          <p:cNvSpPr/>
          <p:nvPr/>
        </p:nvSpPr>
        <p:spPr>
          <a:xfrm>
            <a:off x="3077467" y="2364056"/>
            <a:ext cx="364066" cy="365126"/>
          </a:xfrm>
          <a:prstGeom prst="ellipse">
            <a:avLst/>
          </a:prstGeom>
          <a:noFill/>
          <a:ln w="381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7F097AF-0B28-4A97-B59E-6718A5860A4A}"/>
              </a:ext>
            </a:extLst>
          </p:cNvPr>
          <p:cNvSpPr/>
          <p:nvPr/>
        </p:nvSpPr>
        <p:spPr>
          <a:xfrm>
            <a:off x="6192599" y="1736992"/>
            <a:ext cx="1198033" cy="951175"/>
          </a:xfrm>
          <a:prstGeom prst="ellipse">
            <a:avLst/>
          </a:prstGeom>
          <a:noFill/>
          <a:ln w="381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18073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Isosceles Triangle 21">
            <a:extLst>
              <a:ext uri="{FF2B5EF4-FFF2-40B4-BE49-F238E27FC236}">
                <a16:creationId xmlns:a16="http://schemas.microsoft.com/office/drawing/2014/main" id="{59D86848-74DB-4657-878C-F2F937C3DED8}"/>
              </a:ext>
            </a:extLst>
          </p:cNvPr>
          <p:cNvSpPr/>
          <p:nvPr/>
        </p:nvSpPr>
        <p:spPr>
          <a:xfrm>
            <a:off x="7229042" y="4480021"/>
            <a:ext cx="211652" cy="1003300"/>
          </a:xfrm>
          <a:prstGeom prst="triangle">
            <a:avLst/>
          </a:prstGeom>
          <a:solidFill>
            <a:schemeClr val="bg2"/>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591269-6DA3-485A-BBFF-EC358BFE3A98}"/>
              </a:ext>
            </a:extLst>
          </p:cNvPr>
          <p:cNvSpPr>
            <a:spLocks noGrp="1"/>
          </p:cNvSpPr>
          <p:nvPr>
            <p:ph type="title"/>
          </p:nvPr>
        </p:nvSpPr>
        <p:spPr>
          <a:xfrm>
            <a:off x="628649" y="365127"/>
            <a:ext cx="8206317" cy="930274"/>
          </a:xfrm>
        </p:spPr>
        <p:txBody>
          <a:bodyPr>
            <a:normAutofit/>
          </a:bodyPr>
          <a:lstStyle/>
          <a:p>
            <a:r>
              <a:rPr lang="en-US" dirty="0"/>
              <a:t>See-Saw </a:t>
            </a:r>
            <a:r>
              <a:rPr lang="en-US" dirty="0">
                <a:sym typeface="Wingdings" panose="05000000000000000000" pitchFamily="2" charset="2"/>
              </a:rPr>
              <a:t> </a:t>
            </a:r>
            <a:r>
              <a:rPr lang="en-US" dirty="0"/>
              <a:t>Tray</a:t>
            </a:r>
          </a:p>
        </p:txBody>
      </p:sp>
      <p:sp>
        <p:nvSpPr>
          <p:cNvPr id="4" name="Footer Placeholder 3">
            <a:extLst>
              <a:ext uri="{FF2B5EF4-FFF2-40B4-BE49-F238E27FC236}">
                <a16:creationId xmlns:a16="http://schemas.microsoft.com/office/drawing/2014/main" id="{E577D177-DFCB-4F2B-8561-F625C361FB35}"/>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6AF843E7-430E-4E2F-AFA5-4E1F48B9052A}"/>
              </a:ext>
            </a:extLst>
          </p:cNvPr>
          <p:cNvSpPr>
            <a:spLocks noGrp="1"/>
          </p:cNvSpPr>
          <p:nvPr>
            <p:ph type="sldNum" sz="quarter" idx="12"/>
          </p:nvPr>
        </p:nvSpPr>
        <p:spPr/>
        <p:txBody>
          <a:bodyPr/>
          <a:lstStyle/>
          <a:p>
            <a:fld id="{1A10F235-9555-41B0-B8E9-2A55BD748559}" type="slidenum">
              <a:rPr lang="en-US" smtClean="0"/>
              <a:t>64</a:t>
            </a:fld>
            <a:endParaRPr lang="en-US"/>
          </a:p>
        </p:txBody>
      </p:sp>
      <p:pic>
        <p:nvPicPr>
          <p:cNvPr id="6" name="Picture 2">
            <a:extLst>
              <a:ext uri="{FF2B5EF4-FFF2-40B4-BE49-F238E27FC236}">
                <a16:creationId xmlns:a16="http://schemas.microsoft.com/office/drawing/2014/main" id="{66DB0F13-8596-44C8-B752-EAE3C5030E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931" y="1922890"/>
            <a:ext cx="1683318" cy="15548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a:extLst>
              <a:ext uri="{FF2B5EF4-FFF2-40B4-BE49-F238E27FC236}">
                <a16:creationId xmlns:a16="http://schemas.microsoft.com/office/drawing/2014/main" id="{8E2C496A-6B8C-4FAC-9E0B-F7C916D1ED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1830" y="1922890"/>
            <a:ext cx="1995170" cy="155906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a:extLst>
              <a:ext uri="{FF2B5EF4-FFF2-40B4-BE49-F238E27FC236}">
                <a16:creationId xmlns:a16="http://schemas.microsoft.com/office/drawing/2014/main" id="{F29D2E08-A525-407C-9200-8E5D0A236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9011" y="1922891"/>
            <a:ext cx="1854158" cy="155489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Connector 9">
            <a:extLst>
              <a:ext uri="{FF2B5EF4-FFF2-40B4-BE49-F238E27FC236}">
                <a16:creationId xmlns:a16="http://schemas.microsoft.com/office/drawing/2014/main" id="{0364ECA5-7B14-4F9F-8AD7-D8398A8F86CD}"/>
              </a:ext>
            </a:extLst>
          </p:cNvPr>
          <p:cNvCxnSpPr/>
          <p:nvPr/>
        </p:nvCxnSpPr>
        <p:spPr>
          <a:xfrm>
            <a:off x="2794000" y="1460500"/>
            <a:ext cx="0" cy="48516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76BEEF2-C9CC-4F61-B8B8-843DD044208F}"/>
              </a:ext>
            </a:extLst>
          </p:cNvPr>
          <p:cNvCxnSpPr/>
          <p:nvPr/>
        </p:nvCxnSpPr>
        <p:spPr>
          <a:xfrm>
            <a:off x="5791200" y="1490133"/>
            <a:ext cx="0" cy="485162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88471447-3876-440B-A0C7-69830F99D0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030" y="4105269"/>
            <a:ext cx="1752104" cy="1238884"/>
          </a:xfrm>
          <a:prstGeom prst="rect">
            <a:avLst/>
          </a:prstGeom>
        </p:spPr>
      </p:pic>
      <p:pic>
        <p:nvPicPr>
          <p:cNvPr id="12" name="Picture 11">
            <a:extLst>
              <a:ext uri="{FF2B5EF4-FFF2-40B4-BE49-F238E27FC236}">
                <a16:creationId xmlns:a16="http://schemas.microsoft.com/office/drawing/2014/main" id="{3C6CA7D1-B6C2-4FCD-B835-4A783815E3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3363" y="3948635"/>
            <a:ext cx="1752104" cy="1313398"/>
          </a:xfrm>
          <a:prstGeom prst="rect">
            <a:avLst/>
          </a:prstGeom>
        </p:spPr>
      </p:pic>
      <p:pic>
        <p:nvPicPr>
          <p:cNvPr id="13" name="Picture 12">
            <a:extLst>
              <a:ext uri="{FF2B5EF4-FFF2-40B4-BE49-F238E27FC236}">
                <a16:creationId xmlns:a16="http://schemas.microsoft.com/office/drawing/2014/main" id="{4DFB84C6-BDC8-47D0-9F98-0C54D8EA6CE1}"/>
              </a:ext>
            </a:extLst>
          </p:cNvPr>
          <p:cNvPicPr>
            <a:picLocks noChangeAspect="1"/>
          </p:cNvPicPr>
          <p:nvPr/>
        </p:nvPicPr>
        <p:blipFill rotWithShape="1">
          <a:blip r:embed="rId6">
            <a:extLst>
              <a:ext uri="{28A0092B-C50C-407E-A947-70E740481C1C}">
                <a14:useLocalDpi xmlns:a14="http://schemas.microsoft.com/office/drawing/2010/main" val="0"/>
              </a:ext>
            </a:extLst>
          </a:blip>
          <a:srcRect b="43418"/>
          <a:stretch/>
        </p:blipFill>
        <p:spPr>
          <a:xfrm>
            <a:off x="3975334" y="1922890"/>
            <a:ext cx="468161" cy="2975077"/>
          </a:xfrm>
          <a:prstGeom prst="rect">
            <a:avLst/>
          </a:prstGeom>
        </p:spPr>
      </p:pic>
      <p:sp>
        <p:nvSpPr>
          <p:cNvPr id="14" name="TextBox 13">
            <a:extLst>
              <a:ext uri="{FF2B5EF4-FFF2-40B4-BE49-F238E27FC236}">
                <a16:creationId xmlns:a16="http://schemas.microsoft.com/office/drawing/2014/main" id="{F8C0EB7B-3C35-4FE0-B3D6-9278BA0B6A82}"/>
              </a:ext>
            </a:extLst>
          </p:cNvPr>
          <p:cNvSpPr txBox="1"/>
          <p:nvPr/>
        </p:nvSpPr>
        <p:spPr>
          <a:xfrm>
            <a:off x="344954" y="4612339"/>
            <a:ext cx="335704" cy="369332"/>
          </a:xfrm>
          <a:prstGeom prst="rect">
            <a:avLst/>
          </a:prstGeom>
          <a:noFill/>
          <a:ln>
            <a:solidFill>
              <a:schemeClr val="bg1">
                <a:lumMod val="85000"/>
              </a:schemeClr>
            </a:solidFill>
          </a:ln>
        </p:spPr>
        <p:txBody>
          <a:bodyPr wrap="square" rtlCol="0">
            <a:spAutoFit/>
          </a:bodyPr>
          <a:lstStyle/>
          <a:p>
            <a:r>
              <a:rPr lang="en-US" dirty="0"/>
              <a:t>1</a:t>
            </a:r>
          </a:p>
        </p:txBody>
      </p:sp>
      <p:sp>
        <p:nvSpPr>
          <p:cNvPr id="15" name="TextBox 14">
            <a:extLst>
              <a:ext uri="{FF2B5EF4-FFF2-40B4-BE49-F238E27FC236}">
                <a16:creationId xmlns:a16="http://schemas.microsoft.com/office/drawing/2014/main" id="{88A902E2-D9D0-49AF-AF55-39F10FE51D7F}"/>
              </a:ext>
            </a:extLst>
          </p:cNvPr>
          <p:cNvSpPr txBox="1"/>
          <p:nvPr/>
        </p:nvSpPr>
        <p:spPr>
          <a:xfrm>
            <a:off x="2401997" y="4474101"/>
            <a:ext cx="335704" cy="369332"/>
          </a:xfrm>
          <a:prstGeom prst="rect">
            <a:avLst/>
          </a:prstGeom>
          <a:noFill/>
          <a:ln>
            <a:solidFill>
              <a:schemeClr val="bg1">
                <a:lumMod val="85000"/>
              </a:schemeClr>
            </a:solidFill>
          </a:ln>
        </p:spPr>
        <p:txBody>
          <a:bodyPr wrap="square" rtlCol="0">
            <a:spAutoFit/>
          </a:bodyPr>
          <a:lstStyle/>
          <a:p>
            <a:r>
              <a:rPr lang="en-US" dirty="0"/>
              <a:t>2</a:t>
            </a:r>
          </a:p>
        </p:txBody>
      </p:sp>
      <p:sp>
        <p:nvSpPr>
          <p:cNvPr id="16" name="TextBox 15">
            <a:extLst>
              <a:ext uri="{FF2B5EF4-FFF2-40B4-BE49-F238E27FC236}">
                <a16:creationId xmlns:a16="http://schemas.microsoft.com/office/drawing/2014/main" id="{CB9B3E67-26A4-45B0-802E-92AA8E796564}"/>
              </a:ext>
            </a:extLst>
          </p:cNvPr>
          <p:cNvSpPr txBox="1"/>
          <p:nvPr/>
        </p:nvSpPr>
        <p:spPr>
          <a:xfrm>
            <a:off x="2984223" y="4569867"/>
            <a:ext cx="335704" cy="369332"/>
          </a:xfrm>
          <a:prstGeom prst="rect">
            <a:avLst/>
          </a:prstGeom>
          <a:noFill/>
          <a:ln>
            <a:solidFill>
              <a:schemeClr val="bg1">
                <a:lumMod val="85000"/>
              </a:schemeClr>
            </a:solidFill>
          </a:ln>
        </p:spPr>
        <p:txBody>
          <a:bodyPr wrap="square" rtlCol="0">
            <a:spAutoFit/>
          </a:bodyPr>
          <a:lstStyle/>
          <a:p>
            <a:r>
              <a:rPr lang="en-US" dirty="0"/>
              <a:t>1</a:t>
            </a:r>
          </a:p>
        </p:txBody>
      </p:sp>
      <p:sp>
        <p:nvSpPr>
          <p:cNvPr id="17" name="TextBox 16">
            <a:extLst>
              <a:ext uri="{FF2B5EF4-FFF2-40B4-BE49-F238E27FC236}">
                <a16:creationId xmlns:a16="http://schemas.microsoft.com/office/drawing/2014/main" id="{818A35F6-62B1-4169-A499-0EE9A84B6505}"/>
              </a:ext>
            </a:extLst>
          </p:cNvPr>
          <p:cNvSpPr txBox="1"/>
          <p:nvPr/>
        </p:nvSpPr>
        <p:spPr>
          <a:xfrm>
            <a:off x="5074334" y="4385201"/>
            <a:ext cx="335704" cy="369332"/>
          </a:xfrm>
          <a:prstGeom prst="rect">
            <a:avLst/>
          </a:prstGeom>
          <a:noFill/>
          <a:ln>
            <a:solidFill>
              <a:schemeClr val="bg1">
                <a:lumMod val="85000"/>
              </a:schemeClr>
            </a:solidFill>
          </a:ln>
        </p:spPr>
        <p:txBody>
          <a:bodyPr wrap="square" rtlCol="0">
            <a:spAutoFit/>
          </a:bodyPr>
          <a:lstStyle/>
          <a:p>
            <a:r>
              <a:rPr lang="en-US" dirty="0"/>
              <a:t>2</a:t>
            </a:r>
          </a:p>
        </p:txBody>
      </p:sp>
      <p:sp>
        <p:nvSpPr>
          <p:cNvPr id="18" name="TextBox 17">
            <a:extLst>
              <a:ext uri="{FF2B5EF4-FFF2-40B4-BE49-F238E27FC236}">
                <a16:creationId xmlns:a16="http://schemas.microsoft.com/office/drawing/2014/main" id="{D91FAAD6-25E3-4A42-9FB6-7B6561DE349C}"/>
              </a:ext>
            </a:extLst>
          </p:cNvPr>
          <p:cNvSpPr txBox="1"/>
          <p:nvPr/>
        </p:nvSpPr>
        <p:spPr>
          <a:xfrm>
            <a:off x="3672738" y="4843433"/>
            <a:ext cx="335704" cy="369332"/>
          </a:xfrm>
          <a:prstGeom prst="rect">
            <a:avLst/>
          </a:prstGeom>
          <a:noFill/>
          <a:ln>
            <a:solidFill>
              <a:schemeClr val="bg1">
                <a:lumMod val="85000"/>
              </a:schemeClr>
            </a:solidFill>
          </a:ln>
        </p:spPr>
        <p:txBody>
          <a:bodyPr wrap="square" rtlCol="0">
            <a:spAutoFit/>
          </a:bodyPr>
          <a:lstStyle/>
          <a:p>
            <a:r>
              <a:rPr lang="en-US" dirty="0"/>
              <a:t>3</a:t>
            </a:r>
          </a:p>
        </p:txBody>
      </p:sp>
      <p:sp>
        <p:nvSpPr>
          <p:cNvPr id="19" name="TextBox 18">
            <a:extLst>
              <a:ext uri="{FF2B5EF4-FFF2-40B4-BE49-F238E27FC236}">
                <a16:creationId xmlns:a16="http://schemas.microsoft.com/office/drawing/2014/main" id="{EE7DA37C-B5AC-4CAB-996B-88884D83E394}"/>
              </a:ext>
            </a:extLst>
          </p:cNvPr>
          <p:cNvSpPr txBox="1"/>
          <p:nvPr/>
        </p:nvSpPr>
        <p:spPr>
          <a:xfrm>
            <a:off x="4385764" y="4079369"/>
            <a:ext cx="335704" cy="369332"/>
          </a:xfrm>
          <a:prstGeom prst="rect">
            <a:avLst/>
          </a:prstGeom>
          <a:noFill/>
          <a:ln>
            <a:solidFill>
              <a:schemeClr val="bg1">
                <a:lumMod val="85000"/>
              </a:schemeClr>
            </a:solidFill>
          </a:ln>
        </p:spPr>
        <p:txBody>
          <a:bodyPr wrap="square" rtlCol="0">
            <a:spAutoFit/>
          </a:bodyPr>
          <a:lstStyle/>
          <a:p>
            <a:r>
              <a:rPr lang="en-US" dirty="0"/>
              <a:t>4</a:t>
            </a:r>
          </a:p>
        </p:txBody>
      </p:sp>
      <p:sp>
        <p:nvSpPr>
          <p:cNvPr id="20" name="Oval 19">
            <a:extLst>
              <a:ext uri="{FF2B5EF4-FFF2-40B4-BE49-F238E27FC236}">
                <a16:creationId xmlns:a16="http://schemas.microsoft.com/office/drawing/2014/main" id="{0D386148-5949-46BE-A7DB-712016179BA3}"/>
              </a:ext>
            </a:extLst>
          </p:cNvPr>
          <p:cNvSpPr/>
          <p:nvPr/>
        </p:nvSpPr>
        <p:spPr>
          <a:xfrm rot="21158921">
            <a:off x="6426590" y="4255205"/>
            <a:ext cx="1917695" cy="34101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AB5EDF3-62BF-4D95-B369-A5A266727F15}"/>
              </a:ext>
            </a:extLst>
          </p:cNvPr>
          <p:cNvSpPr txBox="1"/>
          <p:nvPr/>
        </p:nvSpPr>
        <p:spPr>
          <a:xfrm>
            <a:off x="6273772" y="4596335"/>
            <a:ext cx="224228" cy="307777"/>
          </a:xfrm>
          <a:prstGeom prst="rect">
            <a:avLst/>
          </a:prstGeom>
          <a:noFill/>
          <a:ln>
            <a:solidFill>
              <a:schemeClr val="bg1">
                <a:lumMod val="85000"/>
              </a:schemeClr>
            </a:solidFill>
          </a:ln>
        </p:spPr>
        <p:txBody>
          <a:bodyPr wrap="square" rtlCol="0">
            <a:spAutoFit/>
          </a:bodyPr>
          <a:lstStyle/>
          <a:p>
            <a:r>
              <a:rPr lang="en-US" sz="1400" dirty="0"/>
              <a:t>1</a:t>
            </a:r>
          </a:p>
        </p:txBody>
      </p:sp>
      <p:sp>
        <p:nvSpPr>
          <p:cNvPr id="24" name="TextBox 23">
            <a:extLst>
              <a:ext uri="{FF2B5EF4-FFF2-40B4-BE49-F238E27FC236}">
                <a16:creationId xmlns:a16="http://schemas.microsoft.com/office/drawing/2014/main" id="{7C0B5A34-02B8-458D-9F4A-01AFEF6034D1}"/>
              </a:ext>
            </a:extLst>
          </p:cNvPr>
          <p:cNvSpPr txBox="1"/>
          <p:nvPr/>
        </p:nvSpPr>
        <p:spPr>
          <a:xfrm>
            <a:off x="6497869" y="4654500"/>
            <a:ext cx="252487" cy="307777"/>
          </a:xfrm>
          <a:prstGeom prst="rect">
            <a:avLst/>
          </a:prstGeom>
          <a:noFill/>
          <a:ln>
            <a:solidFill>
              <a:schemeClr val="bg1">
                <a:lumMod val="85000"/>
              </a:schemeClr>
            </a:solidFill>
          </a:ln>
        </p:spPr>
        <p:txBody>
          <a:bodyPr wrap="square" rtlCol="0">
            <a:spAutoFit/>
          </a:bodyPr>
          <a:lstStyle/>
          <a:p>
            <a:r>
              <a:rPr lang="en-US" sz="1400" dirty="0"/>
              <a:t>2</a:t>
            </a:r>
          </a:p>
        </p:txBody>
      </p:sp>
      <p:sp>
        <p:nvSpPr>
          <p:cNvPr id="28" name="TextBox 27">
            <a:extLst>
              <a:ext uri="{FF2B5EF4-FFF2-40B4-BE49-F238E27FC236}">
                <a16:creationId xmlns:a16="http://schemas.microsoft.com/office/drawing/2014/main" id="{9D629C8C-D3BC-4CB1-921F-E7B83E2B8580}"/>
              </a:ext>
            </a:extLst>
          </p:cNvPr>
          <p:cNvSpPr txBox="1"/>
          <p:nvPr/>
        </p:nvSpPr>
        <p:spPr>
          <a:xfrm>
            <a:off x="6894090" y="4673894"/>
            <a:ext cx="276621" cy="307777"/>
          </a:xfrm>
          <a:prstGeom prst="rect">
            <a:avLst/>
          </a:prstGeom>
          <a:noFill/>
          <a:ln>
            <a:solidFill>
              <a:schemeClr val="bg1">
                <a:lumMod val="85000"/>
              </a:schemeClr>
            </a:solidFill>
          </a:ln>
        </p:spPr>
        <p:txBody>
          <a:bodyPr wrap="square" rtlCol="0">
            <a:spAutoFit/>
          </a:bodyPr>
          <a:lstStyle/>
          <a:p>
            <a:r>
              <a:rPr lang="en-US" sz="1400" dirty="0"/>
              <a:t>4</a:t>
            </a:r>
          </a:p>
        </p:txBody>
      </p:sp>
      <p:sp>
        <p:nvSpPr>
          <p:cNvPr id="35" name="TextBox 34">
            <a:extLst>
              <a:ext uri="{FF2B5EF4-FFF2-40B4-BE49-F238E27FC236}">
                <a16:creationId xmlns:a16="http://schemas.microsoft.com/office/drawing/2014/main" id="{F1631DB1-4554-4E24-B1D6-C9F0221BF2C1}"/>
              </a:ext>
            </a:extLst>
          </p:cNvPr>
          <p:cNvSpPr txBox="1"/>
          <p:nvPr/>
        </p:nvSpPr>
        <p:spPr>
          <a:xfrm>
            <a:off x="8159771" y="4381118"/>
            <a:ext cx="459288" cy="307777"/>
          </a:xfrm>
          <a:prstGeom prst="rect">
            <a:avLst/>
          </a:prstGeom>
          <a:noFill/>
          <a:ln>
            <a:solidFill>
              <a:schemeClr val="bg1">
                <a:lumMod val="85000"/>
              </a:schemeClr>
            </a:solidFill>
          </a:ln>
        </p:spPr>
        <p:txBody>
          <a:bodyPr wrap="square" rtlCol="0">
            <a:spAutoFit/>
          </a:bodyPr>
          <a:lstStyle/>
          <a:p>
            <a:r>
              <a:rPr lang="en-US" sz="1400" dirty="0"/>
              <a:t>10</a:t>
            </a:r>
            <a:endParaRPr lang="en-US" dirty="0"/>
          </a:p>
        </p:txBody>
      </p:sp>
      <p:sp>
        <p:nvSpPr>
          <p:cNvPr id="38" name="TextBox 37">
            <a:extLst>
              <a:ext uri="{FF2B5EF4-FFF2-40B4-BE49-F238E27FC236}">
                <a16:creationId xmlns:a16="http://schemas.microsoft.com/office/drawing/2014/main" id="{2F7D8633-658F-438F-A12F-96E6FD6ECB00}"/>
              </a:ext>
            </a:extLst>
          </p:cNvPr>
          <p:cNvSpPr txBox="1"/>
          <p:nvPr/>
        </p:nvSpPr>
        <p:spPr>
          <a:xfrm>
            <a:off x="7376979" y="4608106"/>
            <a:ext cx="276621" cy="307777"/>
          </a:xfrm>
          <a:prstGeom prst="rect">
            <a:avLst/>
          </a:prstGeom>
          <a:noFill/>
          <a:ln>
            <a:solidFill>
              <a:schemeClr val="bg1">
                <a:lumMod val="85000"/>
              </a:schemeClr>
            </a:solidFill>
          </a:ln>
        </p:spPr>
        <p:txBody>
          <a:bodyPr wrap="square" rtlCol="0">
            <a:spAutoFit/>
          </a:bodyPr>
          <a:lstStyle/>
          <a:p>
            <a:r>
              <a:rPr lang="en-US" sz="1400" dirty="0"/>
              <a:t>6</a:t>
            </a:r>
          </a:p>
        </p:txBody>
      </p:sp>
      <p:sp>
        <p:nvSpPr>
          <p:cNvPr id="41" name="TextBox 40">
            <a:extLst>
              <a:ext uri="{FF2B5EF4-FFF2-40B4-BE49-F238E27FC236}">
                <a16:creationId xmlns:a16="http://schemas.microsoft.com/office/drawing/2014/main" id="{23AD94CA-9FC3-4CA7-B970-44DA1C16B43A}"/>
              </a:ext>
            </a:extLst>
          </p:cNvPr>
          <p:cNvSpPr txBox="1"/>
          <p:nvPr/>
        </p:nvSpPr>
        <p:spPr>
          <a:xfrm>
            <a:off x="8246604" y="4166601"/>
            <a:ext cx="459288" cy="307777"/>
          </a:xfrm>
          <a:prstGeom prst="rect">
            <a:avLst/>
          </a:prstGeom>
          <a:noFill/>
          <a:ln>
            <a:solidFill>
              <a:schemeClr val="bg1">
                <a:lumMod val="85000"/>
              </a:schemeClr>
            </a:solidFill>
          </a:ln>
        </p:spPr>
        <p:txBody>
          <a:bodyPr wrap="square" rtlCol="0">
            <a:spAutoFit/>
          </a:bodyPr>
          <a:lstStyle/>
          <a:p>
            <a:r>
              <a:rPr lang="en-US" sz="1400" dirty="0"/>
              <a:t>11</a:t>
            </a:r>
            <a:endParaRPr lang="en-US" dirty="0"/>
          </a:p>
        </p:txBody>
      </p:sp>
      <p:sp>
        <p:nvSpPr>
          <p:cNvPr id="42" name="TextBox 41">
            <a:extLst>
              <a:ext uri="{FF2B5EF4-FFF2-40B4-BE49-F238E27FC236}">
                <a16:creationId xmlns:a16="http://schemas.microsoft.com/office/drawing/2014/main" id="{C277332B-87B6-4054-A071-2492071DA2E8}"/>
              </a:ext>
            </a:extLst>
          </p:cNvPr>
          <p:cNvSpPr txBox="1"/>
          <p:nvPr/>
        </p:nvSpPr>
        <p:spPr>
          <a:xfrm>
            <a:off x="8163911" y="3977942"/>
            <a:ext cx="459288" cy="307777"/>
          </a:xfrm>
          <a:prstGeom prst="rect">
            <a:avLst/>
          </a:prstGeom>
          <a:noFill/>
          <a:ln>
            <a:solidFill>
              <a:schemeClr val="bg1">
                <a:lumMod val="85000"/>
              </a:schemeClr>
            </a:solidFill>
          </a:ln>
        </p:spPr>
        <p:txBody>
          <a:bodyPr wrap="square" rtlCol="0">
            <a:spAutoFit/>
          </a:bodyPr>
          <a:lstStyle/>
          <a:p>
            <a:r>
              <a:rPr lang="en-US" sz="1400" dirty="0"/>
              <a:t>12</a:t>
            </a:r>
            <a:endParaRPr lang="en-US" dirty="0"/>
          </a:p>
        </p:txBody>
      </p:sp>
      <p:sp>
        <p:nvSpPr>
          <p:cNvPr id="43" name="TextBox 42">
            <a:extLst>
              <a:ext uri="{FF2B5EF4-FFF2-40B4-BE49-F238E27FC236}">
                <a16:creationId xmlns:a16="http://schemas.microsoft.com/office/drawing/2014/main" id="{CF5DD590-E354-447D-866B-945177AA551A}"/>
              </a:ext>
            </a:extLst>
          </p:cNvPr>
          <p:cNvSpPr txBox="1"/>
          <p:nvPr/>
        </p:nvSpPr>
        <p:spPr>
          <a:xfrm>
            <a:off x="7955614" y="3936221"/>
            <a:ext cx="459288" cy="307777"/>
          </a:xfrm>
          <a:prstGeom prst="rect">
            <a:avLst/>
          </a:prstGeom>
          <a:noFill/>
          <a:ln>
            <a:solidFill>
              <a:schemeClr val="bg1">
                <a:lumMod val="85000"/>
              </a:schemeClr>
            </a:solidFill>
          </a:ln>
        </p:spPr>
        <p:txBody>
          <a:bodyPr wrap="square" rtlCol="0">
            <a:spAutoFit/>
          </a:bodyPr>
          <a:lstStyle/>
          <a:p>
            <a:r>
              <a:rPr lang="en-US" sz="1400" dirty="0"/>
              <a:t>13</a:t>
            </a:r>
            <a:endParaRPr lang="en-US" dirty="0"/>
          </a:p>
        </p:txBody>
      </p:sp>
      <p:sp>
        <p:nvSpPr>
          <p:cNvPr id="45" name="TextBox 44">
            <a:extLst>
              <a:ext uri="{FF2B5EF4-FFF2-40B4-BE49-F238E27FC236}">
                <a16:creationId xmlns:a16="http://schemas.microsoft.com/office/drawing/2014/main" id="{A6DEA82B-A70D-4E99-AD0F-C95B6E491157}"/>
              </a:ext>
            </a:extLst>
          </p:cNvPr>
          <p:cNvSpPr txBox="1"/>
          <p:nvPr/>
        </p:nvSpPr>
        <p:spPr>
          <a:xfrm>
            <a:off x="7078013" y="3953754"/>
            <a:ext cx="372199" cy="307777"/>
          </a:xfrm>
          <a:prstGeom prst="rect">
            <a:avLst/>
          </a:prstGeom>
          <a:noFill/>
          <a:ln>
            <a:solidFill>
              <a:schemeClr val="bg1">
                <a:lumMod val="85000"/>
              </a:schemeClr>
            </a:solidFill>
          </a:ln>
        </p:spPr>
        <p:txBody>
          <a:bodyPr wrap="square" rtlCol="0">
            <a:spAutoFit/>
          </a:bodyPr>
          <a:lstStyle/>
          <a:p>
            <a:r>
              <a:rPr lang="en-US" sz="1400" dirty="0"/>
              <a:t>18</a:t>
            </a:r>
            <a:endParaRPr lang="en-US" dirty="0"/>
          </a:p>
        </p:txBody>
      </p:sp>
      <p:sp>
        <p:nvSpPr>
          <p:cNvPr id="47" name="TextBox 46">
            <a:extLst>
              <a:ext uri="{FF2B5EF4-FFF2-40B4-BE49-F238E27FC236}">
                <a16:creationId xmlns:a16="http://schemas.microsoft.com/office/drawing/2014/main" id="{F4D2856C-D71F-47C3-A88B-EA1B66F3BABD}"/>
              </a:ext>
            </a:extLst>
          </p:cNvPr>
          <p:cNvSpPr txBox="1"/>
          <p:nvPr/>
        </p:nvSpPr>
        <p:spPr>
          <a:xfrm>
            <a:off x="6151109" y="4228178"/>
            <a:ext cx="372199" cy="307777"/>
          </a:xfrm>
          <a:prstGeom prst="rect">
            <a:avLst/>
          </a:prstGeom>
          <a:noFill/>
          <a:ln>
            <a:solidFill>
              <a:schemeClr val="bg1">
                <a:lumMod val="85000"/>
              </a:schemeClr>
            </a:solidFill>
          </a:ln>
        </p:spPr>
        <p:txBody>
          <a:bodyPr wrap="square" rtlCol="0">
            <a:spAutoFit/>
          </a:bodyPr>
          <a:lstStyle/>
          <a:p>
            <a:r>
              <a:rPr lang="en-US" sz="1400" dirty="0"/>
              <a:t>24</a:t>
            </a:r>
            <a:endParaRPr lang="en-US" dirty="0"/>
          </a:p>
        </p:txBody>
      </p:sp>
      <p:sp>
        <p:nvSpPr>
          <p:cNvPr id="48" name="TextBox 47">
            <a:extLst>
              <a:ext uri="{FF2B5EF4-FFF2-40B4-BE49-F238E27FC236}">
                <a16:creationId xmlns:a16="http://schemas.microsoft.com/office/drawing/2014/main" id="{20F23FC5-CEE0-4BFC-8002-2E4D970E1A07}"/>
              </a:ext>
            </a:extLst>
          </p:cNvPr>
          <p:cNvSpPr txBox="1"/>
          <p:nvPr/>
        </p:nvSpPr>
        <p:spPr>
          <a:xfrm>
            <a:off x="988010" y="5769087"/>
            <a:ext cx="1007303" cy="369332"/>
          </a:xfrm>
          <a:prstGeom prst="rect">
            <a:avLst/>
          </a:prstGeom>
          <a:noFill/>
        </p:spPr>
        <p:txBody>
          <a:bodyPr wrap="square" rtlCol="0">
            <a:spAutoFit/>
          </a:bodyPr>
          <a:lstStyle/>
          <a:p>
            <a:r>
              <a:rPr lang="en-US" dirty="0">
                <a:latin typeface="Abadi Extra Light" panose="020B0604020202020204" pitchFamily="34" charset="0"/>
              </a:rPr>
              <a:t>2 states</a:t>
            </a:r>
          </a:p>
        </p:txBody>
      </p:sp>
      <p:sp>
        <p:nvSpPr>
          <p:cNvPr id="49" name="TextBox 48">
            <a:extLst>
              <a:ext uri="{FF2B5EF4-FFF2-40B4-BE49-F238E27FC236}">
                <a16:creationId xmlns:a16="http://schemas.microsoft.com/office/drawing/2014/main" id="{78306EC1-91C8-43E8-97A1-8AB6495BF173}"/>
              </a:ext>
            </a:extLst>
          </p:cNvPr>
          <p:cNvSpPr txBox="1"/>
          <p:nvPr/>
        </p:nvSpPr>
        <p:spPr>
          <a:xfrm>
            <a:off x="3786013" y="5767466"/>
            <a:ext cx="1007303" cy="369332"/>
          </a:xfrm>
          <a:prstGeom prst="rect">
            <a:avLst/>
          </a:prstGeom>
          <a:noFill/>
        </p:spPr>
        <p:txBody>
          <a:bodyPr wrap="square" rtlCol="0">
            <a:spAutoFit/>
          </a:bodyPr>
          <a:lstStyle/>
          <a:p>
            <a:r>
              <a:rPr lang="en-US" dirty="0">
                <a:latin typeface="Abadi Extra Light" panose="020B0604020202020204" pitchFamily="34" charset="0"/>
              </a:rPr>
              <a:t>4 states</a:t>
            </a:r>
          </a:p>
        </p:txBody>
      </p:sp>
      <p:sp>
        <p:nvSpPr>
          <p:cNvPr id="50" name="TextBox 49">
            <a:extLst>
              <a:ext uri="{FF2B5EF4-FFF2-40B4-BE49-F238E27FC236}">
                <a16:creationId xmlns:a16="http://schemas.microsoft.com/office/drawing/2014/main" id="{9D087CAC-ECBB-4F1C-B7BB-4D02F0985E49}"/>
              </a:ext>
            </a:extLst>
          </p:cNvPr>
          <p:cNvSpPr txBox="1"/>
          <p:nvPr/>
        </p:nvSpPr>
        <p:spPr>
          <a:xfrm>
            <a:off x="6937042" y="5765694"/>
            <a:ext cx="1007303" cy="369332"/>
          </a:xfrm>
          <a:prstGeom prst="rect">
            <a:avLst/>
          </a:prstGeom>
          <a:noFill/>
        </p:spPr>
        <p:txBody>
          <a:bodyPr wrap="square" rtlCol="0">
            <a:spAutoFit/>
          </a:bodyPr>
          <a:lstStyle/>
          <a:p>
            <a:r>
              <a:rPr lang="en-US" dirty="0">
                <a:latin typeface="Abadi Extra Light" panose="020B0604020202020204" pitchFamily="34" charset="0"/>
              </a:rPr>
              <a:t>n states</a:t>
            </a:r>
          </a:p>
        </p:txBody>
      </p:sp>
      <p:pic>
        <p:nvPicPr>
          <p:cNvPr id="52" name="Graphic 51" descr="Coins">
            <a:extLst>
              <a:ext uri="{FF2B5EF4-FFF2-40B4-BE49-F238E27FC236}">
                <a16:creationId xmlns:a16="http://schemas.microsoft.com/office/drawing/2014/main" id="{B44E18B2-C751-44BC-A80C-4188095FBB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73644" y="4465274"/>
            <a:ext cx="199793" cy="199793"/>
          </a:xfrm>
          <a:prstGeom prst="rect">
            <a:avLst/>
          </a:prstGeom>
        </p:spPr>
      </p:pic>
      <p:pic>
        <p:nvPicPr>
          <p:cNvPr id="53" name="Graphic 52" descr="Coins">
            <a:extLst>
              <a:ext uri="{FF2B5EF4-FFF2-40B4-BE49-F238E27FC236}">
                <a16:creationId xmlns:a16="http://schemas.microsoft.com/office/drawing/2014/main" id="{681AC417-2E9F-43A9-BE16-9F732432CE3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07996" y="4394000"/>
            <a:ext cx="247268" cy="247268"/>
          </a:xfrm>
          <a:prstGeom prst="rect">
            <a:avLst/>
          </a:prstGeom>
        </p:spPr>
      </p:pic>
      <p:pic>
        <p:nvPicPr>
          <p:cNvPr id="54" name="Graphic 53" descr="Coins">
            <a:extLst>
              <a:ext uri="{FF2B5EF4-FFF2-40B4-BE49-F238E27FC236}">
                <a16:creationId xmlns:a16="http://schemas.microsoft.com/office/drawing/2014/main" id="{62B000EF-B111-4F4D-AE4C-D2793D8273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2600" y="4320061"/>
            <a:ext cx="415488" cy="415488"/>
          </a:xfrm>
          <a:prstGeom prst="rect">
            <a:avLst/>
          </a:prstGeom>
        </p:spPr>
      </p:pic>
      <p:pic>
        <p:nvPicPr>
          <p:cNvPr id="57" name="Graphic 56" descr="Coins">
            <a:extLst>
              <a:ext uri="{FF2B5EF4-FFF2-40B4-BE49-F238E27FC236}">
                <a16:creationId xmlns:a16="http://schemas.microsoft.com/office/drawing/2014/main" id="{5A6E4C35-DACB-40F1-AE67-4E5D36C98B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59917" y="4408313"/>
            <a:ext cx="199793" cy="199793"/>
          </a:xfrm>
          <a:prstGeom prst="rect">
            <a:avLst/>
          </a:prstGeom>
        </p:spPr>
      </p:pic>
      <p:pic>
        <p:nvPicPr>
          <p:cNvPr id="58" name="Graphic 57" descr="Coins">
            <a:extLst>
              <a:ext uri="{FF2B5EF4-FFF2-40B4-BE49-F238E27FC236}">
                <a16:creationId xmlns:a16="http://schemas.microsoft.com/office/drawing/2014/main" id="{A8D3E2B2-BD88-46FD-B690-755276BA01B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76678" y="4363775"/>
            <a:ext cx="208969" cy="208969"/>
          </a:xfrm>
          <a:prstGeom prst="rect">
            <a:avLst/>
          </a:prstGeom>
        </p:spPr>
      </p:pic>
      <p:pic>
        <p:nvPicPr>
          <p:cNvPr id="59" name="Graphic 58" descr="Coins">
            <a:extLst>
              <a:ext uri="{FF2B5EF4-FFF2-40B4-BE49-F238E27FC236}">
                <a16:creationId xmlns:a16="http://schemas.microsoft.com/office/drawing/2014/main" id="{99FA2880-12AA-4AA2-BAB5-672546D2F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77941" y="4403620"/>
            <a:ext cx="270274" cy="270274"/>
          </a:xfrm>
          <a:prstGeom prst="rect">
            <a:avLst/>
          </a:prstGeom>
        </p:spPr>
      </p:pic>
      <p:pic>
        <p:nvPicPr>
          <p:cNvPr id="60" name="Graphic 59" descr="Coins">
            <a:extLst>
              <a:ext uri="{FF2B5EF4-FFF2-40B4-BE49-F238E27FC236}">
                <a16:creationId xmlns:a16="http://schemas.microsoft.com/office/drawing/2014/main" id="{28A0EA0E-C6D9-4AA3-9DF9-6C00D1A3F9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08931" y="4222796"/>
            <a:ext cx="152542" cy="152542"/>
          </a:xfrm>
          <a:prstGeom prst="rect">
            <a:avLst/>
          </a:prstGeom>
        </p:spPr>
      </p:pic>
      <p:pic>
        <p:nvPicPr>
          <p:cNvPr id="61" name="Graphic 60" descr="Coins">
            <a:extLst>
              <a:ext uri="{FF2B5EF4-FFF2-40B4-BE49-F238E27FC236}">
                <a16:creationId xmlns:a16="http://schemas.microsoft.com/office/drawing/2014/main" id="{BE90A2BC-120C-42B4-A122-21AC08612B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52604" y="4627976"/>
            <a:ext cx="299572" cy="299572"/>
          </a:xfrm>
          <a:prstGeom prst="rect">
            <a:avLst/>
          </a:prstGeom>
        </p:spPr>
      </p:pic>
      <p:pic>
        <p:nvPicPr>
          <p:cNvPr id="62" name="Graphic 61" descr="Coins">
            <a:extLst>
              <a:ext uri="{FF2B5EF4-FFF2-40B4-BE49-F238E27FC236}">
                <a16:creationId xmlns:a16="http://schemas.microsoft.com/office/drawing/2014/main" id="{FE50CE6D-8BFD-4777-902B-899B519753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91816" y="4277431"/>
            <a:ext cx="270274" cy="270274"/>
          </a:xfrm>
          <a:prstGeom prst="rect">
            <a:avLst/>
          </a:prstGeom>
        </p:spPr>
      </p:pic>
      <p:pic>
        <p:nvPicPr>
          <p:cNvPr id="63" name="Graphic 62" descr="Coins">
            <a:extLst>
              <a:ext uri="{FF2B5EF4-FFF2-40B4-BE49-F238E27FC236}">
                <a16:creationId xmlns:a16="http://schemas.microsoft.com/office/drawing/2014/main" id="{170C4092-2BA2-4E0A-B503-B028F04C7C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94554" y="4294634"/>
            <a:ext cx="211285" cy="211285"/>
          </a:xfrm>
          <a:prstGeom prst="rect">
            <a:avLst/>
          </a:prstGeom>
        </p:spPr>
      </p:pic>
      <p:pic>
        <p:nvPicPr>
          <p:cNvPr id="64" name="Graphic 63" descr="Coins">
            <a:extLst>
              <a:ext uri="{FF2B5EF4-FFF2-40B4-BE49-F238E27FC236}">
                <a16:creationId xmlns:a16="http://schemas.microsoft.com/office/drawing/2014/main" id="{5738C360-D5C9-4B48-9B0B-36988AB236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43799" y="4473251"/>
            <a:ext cx="211285" cy="211285"/>
          </a:xfrm>
          <a:prstGeom prst="rect">
            <a:avLst/>
          </a:prstGeom>
        </p:spPr>
      </p:pic>
      <p:pic>
        <p:nvPicPr>
          <p:cNvPr id="65" name="Graphic 64" descr="Coins">
            <a:extLst>
              <a:ext uri="{FF2B5EF4-FFF2-40B4-BE49-F238E27FC236}">
                <a16:creationId xmlns:a16="http://schemas.microsoft.com/office/drawing/2014/main" id="{26C664EA-1298-416D-9AC3-2B0B1091E3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70751" y="4548857"/>
            <a:ext cx="211285" cy="211285"/>
          </a:xfrm>
          <a:prstGeom prst="rect">
            <a:avLst/>
          </a:prstGeom>
        </p:spPr>
      </p:pic>
      <p:pic>
        <p:nvPicPr>
          <p:cNvPr id="66" name="Graphic 65" descr="Coins">
            <a:extLst>
              <a:ext uri="{FF2B5EF4-FFF2-40B4-BE49-F238E27FC236}">
                <a16:creationId xmlns:a16="http://schemas.microsoft.com/office/drawing/2014/main" id="{4121AD7B-BE13-43FF-913B-8F193F8DFB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32296" y="4506696"/>
            <a:ext cx="211285" cy="211285"/>
          </a:xfrm>
          <a:prstGeom prst="rect">
            <a:avLst/>
          </a:prstGeom>
        </p:spPr>
      </p:pic>
      <p:pic>
        <p:nvPicPr>
          <p:cNvPr id="67" name="Graphic 66" descr="Coins">
            <a:extLst>
              <a:ext uri="{FF2B5EF4-FFF2-40B4-BE49-F238E27FC236}">
                <a16:creationId xmlns:a16="http://schemas.microsoft.com/office/drawing/2014/main" id="{E6FE459B-8770-4C47-8222-44BC895CAC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09646" y="4477637"/>
            <a:ext cx="211285" cy="211285"/>
          </a:xfrm>
          <a:prstGeom prst="rect">
            <a:avLst/>
          </a:prstGeom>
        </p:spPr>
      </p:pic>
      <p:pic>
        <p:nvPicPr>
          <p:cNvPr id="72" name="Graphic 71" descr="Coins">
            <a:extLst>
              <a:ext uri="{FF2B5EF4-FFF2-40B4-BE49-F238E27FC236}">
                <a16:creationId xmlns:a16="http://schemas.microsoft.com/office/drawing/2014/main" id="{FEE308ED-4DCC-48F8-9AC2-7459E4DCA0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09323" y="4163954"/>
            <a:ext cx="156861" cy="156861"/>
          </a:xfrm>
          <a:prstGeom prst="rect">
            <a:avLst/>
          </a:prstGeom>
        </p:spPr>
      </p:pic>
      <p:pic>
        <p:nvPicPr>
          <p:cNvPr id="73" name="Graphic 72" descr="Coins">
            <a:extLst>
              <a:ext uri="{FF2B5EF4-FFF2-40B4-BE49-F238E27FC236}">
                <a16:creationId xmlns:a16="http://schemas.microsoft.com/office/drawing/2014/main" id="{A8504C94-A043-40FA-924E-FC5D147337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92925" y="4338837"/>
            <a:ext cx="156861" cy="156861"/>
          </a:xfrm>
          <a:prstGeom prst="rect">
            <a:avLst/>
          </a:prstGeom>
        </p:spPr>
      </p:pic>
      <p:pic>
        <p:nvPicPr>
          <p:cNvPr id="74" name="Graphic 73" descr="Coins">
            <a:extLst>
              <a:ext uri="{FF2B5EF4-FFF2-40B4-BE49-F238E27FC236}">
                <a16:creationId xmlns:a16="http://schemas.microsoft.com/office/drawing/2014/main" id="{C07E04B1-6D47-4C64-ADB5-B01BF81F3B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09353" y="4262249"/>
            <a:ext cx="156861" cy="156861"/>
          </a:xfrm>
          <a:prstGeom prst="rect">
            <a:avLst/>
          </a:prstGeom>
        </p:spPr>
      </p:pic>
      <p:pic>
        <p:nvPicPr>
          <p:cNvPr id="75" name="Graphic 74" descr="Coins">
            <a:extLst>
              <a:ext uri="{FF2B5EF4-FFF2-40B4-BE49-F238E27FC236}">
                <a16:creationId xmlns:a16="http://schemas.microsoft.com/office/drawing/2014/main" id="{706E7A3A-1F72-44FB-86C8-3C6175F747B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22520" y="4170324"/>
            <a:ext cx="156861" cy="156861"/>
          </a:xfrm>
          <a:prstGeom prst="rect">
            <a:avLst/>
          </a:prstGeom>
        </p:spPr>
      </p:pic>
      <p:pic>
        <p:nvPicPr>
          <p:cNvPr id="76" name="Graphic 75" descr="Coins">
            <a:extLst>
              <a:ext uri="{FF2B5EF4-FFF2-40B4-BE49-F238E27FC236}">
                <a16:creationId xmlns:a16="http://schemas.microsoft.com/office/drawing/2014/main" id="{9EFF10F1-C212-42A5-8674-E4D8D079F0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47575" y="4119608"/>
            <a:ext cx="156861" cy="156861"/>
          </a:xfrm>
          <a:prstGeom prst="rect">
            <a:avLst/>
          </a:prstGeom>
        </p:spPr>
      </p:pic>
    </p:spTree>
    <p:extLst>
      <p:ext uri="{BB962C8B-B14F-4D97-AF65-F5344CB8AC3E}">
        <p14:creationId xmlns:p14="http://schemas.microsoft.com/office/powerpoint/2010/main" val="68353014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664AD-88FC-49D0-AFD3-34D90F9D8E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9D21B57-89D9-4B21-BA1F-7D8824ECC37C}"/>
              </a:ext>
            </a:extLst>
          </p:cNvPr>
          <p:cNvSpPr>
            <a:spLocks noGrp="1"/>
          </p:cNvSpPr>
          <p:nvPr>
            <p:ph idx="1"/>
          </p:nvPr>
        </p:nvSpPr>
        <p:spPr/>
        <p:txBody>
          <a:bodyPr>
            <a:normAutofit fontScale="92500" lnSpcReduction="20000"/>
          </a:bodyPr>
          <a:lstStyle/>
          <a:p>
            <a:r>
              <a:rPr lang="en-US" dirty="0"/>
              <a:t>In general, the liberty movement struggles with being persuasive. But, we do have a disproportionate number of wealthy people, and/or people who are just good with money. Good savers.</a:t>
            </a:r>
          </a:p>
          <a:p>
            <a:r>
              <a:rPr lang="en-US" dirty="0"/>
              <a:t>Way to turn money </a:t>
            </a:r>
            <a:r>
              <a:rPr lang="en-US" dirty="0">
                <a:sym typeface="Wingdings" panose="05000000000000000000" pitchFamily="2" charset="2"/>
              </a:rPr>
              <a:t> healthier, more liquid, more popular market, more fun market.  more accuracy.</a:t>
            </a:r>
            <a:endParaRPr lang="en-US" dirty="0"/>
          </a:p>
          <a:p>
            <a:r>
              <a:rPr lang="en-US" dirty="0"/>
              <a:t>Credibility bolster by the objective fact that contributions do not endorse any single outcome at the expense of others.</a:t>
            </a:r>
          </a:p>
          <a:p>
            <a:r>
              <a:rPr lang="en-US" dirty="0"/>
              <a:t>Appealing to Third-Parties … usual suspects (virtue signalers / people who think they are right).</a:t>
            </a:r>
          </a:p>
          <a:p>
            <a:r>
              <a:rPr lang="en-US" dirty="0"/>
              <a:t>How much is donated to other projects?</a:t>
            </a:r>
          </a:p>
          <a:p>
            <a:pPr lvl="1"/>
            <a:r>
              <a:rPr lang="en-US" dirty="0"/>
              <a:t>Annenberg “FactCheck.org” roughly 1 million per year.</a:t>
            </a:r>
          </a:p>
          <a:p>
            <a:pPr lvl="1"/>
            <a:endParaRPr lang="en-US" dirty="0"/>
          </a:p>
        </p:txBody>
      </p:sp>
      <p:sp>
        <p:nvSpPr>
          <p:cNvPr id="4" name="Footer Placeholder 3">
            <a:extLst>
              <a:ext uri="{FF2B5EF4-FFF2-40B4-BE49-F238E27FC236}">
                <a16:creationId xmlns:a16="http://schemas.microsoft.com/office/drawing/2014/main" id="{1465820D-FA76-4AC0-9C8D-5B30B755B89A}"/>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52119D44-3AE7-4AF0-A976-856081DAE8EA}"/>
              </a:ext>
            </a:extLst>
          </p:cNvPr>
          <p:cNvSpPr>
            <a:spLocks noGrp="1"/>
          </p:cNvSpPr>
          <p:nvPr>
            <p:ph type="sldNum" sz="quarter" idx="12"/>
          </p:nvPr>
        </p:nvSpPr>
        <p:spPr/>
        <p:txBody>
          <a:bodyPr/>
          <a:lstStyle/>
          <a:p>
            <a:fld id="{1A10F235-9555-41B0-B8E9-2A55BD748559}" type="slidenum">
              <a:rPr lang="en-US" smtClean="0"/>
              <a:t>65</a:t>
            </a:fld>
            <a:endParaRPr lang="en-US"/>
          </a:p>
        </p:txBody>
      </p:sp>
    </p:spTree>
    <p:extLst>
      <p:ext uri="{BB962C8B-B14F-4D97-AF65-F5344CB8AC3E}">
        <p14:creationId xmlns:p14="http://schemas.microsoft.com/office/powerpoint/2010/main" val="15617488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CA6B0-00C6-4458-A174-4601B11BAA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80505D-C5F3-4BC9-B734-53D064FAD41E}"/>
              </a:ext>
            </a:extLst>
          </p:cNvPr>
          <p:cNvSpPr>
            <a:spLocks noGrp="1"/>
          </p:cNvSpPr>
          <p:nvPr>
            <p:ph idx="1"/>
          </p:nvPr>
        </p:nvSpPr>
        <p:spPr/>
        <p:txBody>
          <a:bodyPr/>
          <a:lstStyle/>
          <a:p>
            <a:r>
              <a:rPr lang="en-US" dirty="0"/>
              <a:t>Skyhooks</a:t>
            </a:r>
          </a:p>
          <a:p>
            <a:pPr lvl="1"/>
            <a:r>
              <a:rPr lang="en-US" dirty="0"/>
              <a:t>Persuasion</a:t>
            </a:r>
          </a:p>
          <a:p>
            <a:pPr lvl="1"/>
            <a:r>
              <a:rPr lang="en-US" dirty="0"/>
              <a:t>Switching Voting</a:t>
            </a:r>
          </a:p>
          <a:p>
            <a:pPr lvl="1"/>
            <a:r>
              <a:rPr lang="en-US" dirty="0"/>
              <a:t>Some kind of (one-time) revolution</a:t>
            </a:r>
          </a:p>
        </p:txBody>
      </p:sp>
      <p:sp>
        <p:nvSpPr>
          <p:cNvPr id="4" name="Footer Placeholder 3">
            <a:extLst>
              <a:ext uri="{FF2B5EF4-FFF2-40B4-BE49-F238E27FC236}">
                <a16:creationId xmlns:a16="http://schemas.microsoft.com/office/drawing/2014/main" id="{AF2D78BC-46C7-4BF5-A950-7320954B9AE3}"/>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CF150C1C-FBF8-404E-AA71-83218C4013E5}"/>
              </a:ext>
            </a:extLst>
          </p:cNvPr>
          <p:cNvSpPr>
            <a:spLocks noGrp="1"/>
          </p:cNvSpPr>
          <p:nvPr>
            <p:ph type="sldNum" sz="quarter" idx="12"/>
          </p:nvPr>
        </p:nvSpPr>
        <p:spPr/>
        <p:txBody>
          <a:bodyPr/>
          <a:lstStyle/>
          <a:p>
            <a:fld id="{1A10F235-9555-41B0-B8E9-2A55BD748559}" type="slidenum">
              <a:rPr lang="en-US" smtClean="0"/>
              <a:t>66</a:t>
            </a:fld>
            <a:endParaRPr lang="en-US"/>
          </a:p>
        </p:txBody>
      </p:sp>
    </p:spTree>
    <p:extLst>
      <p:ext uri="{BB962C8B-B14F-4D97-AF65-F5344CB8AC3E}">
        <p14:creationId xmlns:p14="http://schemas.microsoft.com/office/powerpoint/2010/main" val="1433773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Image result for crane clip art">
            <a:extLst>
              <a:ext uri="{FF2B5EF4-FFF2-40B4-BE49-F238E27FC236}">
                <a16:creationId xmlns:a16="http://schemas.microsoft.com/office/drawing/2014/main" id="{89F128A6-AD05-40DD-88D2-EC69FC91F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900" y="1825625"/>
            <a:ext cx="4203391" cy="42565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0AD744-A91F-4DE8-90B8-47BD4305167C}"/>
              </a:ext>
            </a:extLst>
          </p:cNvPr>
          <p:cNvSpPr>
            <a:spLocks noGrp="1"/>
          </p:cNvSpPr>
          <p:nvPr>
            <p:ph type="title"/>
          </p:nvPr>
        </p:nvSpPr>
        <p:spPr>
          <a:xfrm>
            <a:off x="460485" y="235393"/>
            <a:ext cx="7036984" cy="906626"/>
          </a:xfrm>
        </p:spPr>
        <p:txBody>
          <a:bodyPr>
            <a:normAutofit/>
          </a:bodyPr>
          <a:lstStyle/>
          <a:p>
            <a:r>
              <a:rPr lang="en-US" dirty="0"/>
              <a:t>Crane. Not Skyhook</a:t>
            </a:r>
          </a:p>
        </p:txBody>
      </p:sp>
      <p:sp>
        <p:nvSpPr>
          <p:cNvPr id="4" name="Footer Placeholder 3">
            <a:extLst>
              <a:ext uri="{FF2B5EF4-FFF2-40B4-BE49-F238E27FC236}">
                <a16:creationId xmlns:a16="http://schemas.microsoft.com/office/drawing/2014/main" id="{BF3AC8B2-28E5-489B-88E0-83B90B395678}"/>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5481C82E-679A-4732-98B8-3BC7CE18C96F}"/>
              </a:ext>
            </a:extLst>
          </p:cNvPr>
          <p:cNvSpPr>
            <a:spLocks noGrp="1"/>
          </p:cNvSpPr>
          <p:nvPr>
            <p:ph type="sldNum" sz="quarter" idx="12"/>
          </p:nvPr>
        </p:nvSpPr>
        <p:spPr/>
        <p:txBody>
          <a:bodyPr/>
          <a:lstStyle/>
          <a:p>
            <a:fld id="{1A10F235-9555-41B0-B8E9-2A55BD748559}" type="slidenum">
              <a:rPr lang="en-US" smtClean="0"/>
              <a:t>67</a:t>
            </a:fld>
            <a:endParaRPr lang="en-US" dirty="0"/>
          </a:p>
        </p:txBody>
      </p:sp>
      <p:pic>
        <p:nvPicPr>
          <p:cNvPr id="7" name="Picture 4" descr="Image result for crane clip art">
            <a:extLst>
              <a:ext uri="{FF2B5EF4-FFF2-40B4-BE49-F238E27FC236}">
                <a16:creationId xmlns:a16="http://schemas.microsoft.com/office/drawing/2014/main" id="{781E1D52-C38A-48A8-B923-C128793C00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877" t="15877"/>
          <a:stretch/>
        </p:blipFill>
        <p:spPr bwMode="auto">
          <a:xfrm flipH="1">
            <a:off x="5035331" y="2468162"/>
            <a:ext cx="2462138" cy="35807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crane clip art">
            <a:extLst>
              <a:ext uri="{FF2B5EF4-FFF2-40B4-BE49-F238E27FC236}">
                <a16:creationId xmlns:a16="http://schemas.microsoft.com/office/drawing/2014/main" id="{DEC9E886-9871-40D3-8DDE-59B938D035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772"/>
          <a:stretch/>
        </p:blipFill>
        <p:spPr bwMode="auto">
          <a:xfrm flipH="1">
            <a:off x="4800509" y="5528443"/>
            <a:ext cx="4203391" cy="52048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6327629-8D4B-45F7-85D2-A87F85CFE63C}"/>
              </a:ext>
            </a:extLst>
          </p:cNvPr>
          <p:cNvSpPr txBox="1"/>
          <p:nvPr/>
        </p:nvSpPr>
        <p:spPr>
          <a:xfrm>
            <a:off x="188119" y="6119498"/>
            <a:ext cx="3968569" cy="646331"/>
          </a:xfrm>
          <a:prstGeom prst="rect">
            <a:avLst/>
          </a:prstGeom>
          <a:solidFill>
            <a:schemeClr val="bg1">
              <a:lumMod val="95000"/>
            </a:schemeClr>
          </a:solidFill>
          <a:ln>
            <a:solidFill>
              <a:schemeClr val="tx1"/>
            </a:solidFill>
          </a:ln>
        </p:spPr>
        <p:txBody>
          <a:bodyPr wrap="square" rtlCol="0">
            <a:spAutoFit/>
          </a:bodyPr>
          <a:lstStyle/>
          <a:p>
            <a:pPr algn="ctr"/>
            <a:r>
              <a:rPr lang="en-US" dirty="0"/>
              <a:t>Lift via: Physics</a:t>
            </a:r>
            <a:br>
              <a:rPr lang="en-US" dirty="0"/>
            </a:br>
            <a:r>
              <a:rPr lang="en-US" dirty="0"/>
              <a:t>Xfers weight to different part of ground.</a:t>
            </a:r>
          </a:p>
        </p:txBody>
      </p:sp>
      <p:sp>
        <p:nvSpPr>
          <p:cNvPr id="10" name="TextBox 9">
            <a:extLst>
              <a:ext uri="{FF2B5EF4-FFF2-40B4-BE49-F238E27FC236}">
                <a16:creationId xmlns:a16="http://schemas.microsoft.com/office/drawing/2014/main" id="{7E4AE5C9-85ED-48ED-BE25-FF096A8945DC}"/>
              </a:ext>
            </a:extLst>
          </p:cNvPr>
          <p:cNvSpPr txBox="1"/>
          <p:nvPr/>
        </p:nvSpPr>
        <p:spPr>
          <a:xfrm>
            <a:off x="6011035" y="6102461"/>
            <a:ext cx="2585544" cy="646331"/>
          </a:xfrm>
          <a:prstGeom prst="rect">
            <a:avLst/>
          </a:prstGeom>
          <a:solidFill>
            <a:schemeClr val="bg1">
              <a:lumMod val="95000"/>
            </a:schemeClr>
          </a:solidFill>
          <a:ln>
            <a:solidFill>
              <a:schemeClr val="tx1"/>
            </a:solidFill>
          </a:ln>
        </p:spPr>
        <p:txBody>
          <a:bodyPr wrap="square" rtlCol="0">
            <a:spAutoFit/>
          </a:bodyPr>
          <a:lstStyle/>
          <a:p>
            <a:pPr algn="ctr"/>
            <a:r>
              <a:rPr lang="en-US" dirty="0"/>
              <a:t>Lift via: Magic</a:t>
            </a:r>
            <a:br>
              <a:rPr lang="en-US" dirty="0"/>
            </a:br>
            <a:r>
              <a:rPr lang="en-US" dirty="0"/>
              <a:t>Unexplained force.</a:t>
            </a:r>
          </a:p>
        </p:txBody>
      </p:sp>
      <p:cxnSp>
        <p:nvCxnSpPr>
          <p:cNvPr id="12" name="Straight Connector 11">
            <a:extLst>
              <a:ext uri="{FF2B5EF4-FFF2-40B4-BE49-F238E27FC236}">
                <a16:creationId xmlns:a16="http://schemas.microsoft.com/office/drawing/2014/main" id="{BBA8401D-DAFA-4A0F-92FC-B2A616C5BA48}"/>
              </a:ext>
            </a:extLst>
          </p:cNvPr>
          <p:cNvCxnSpPr/>
          <p:nvPr/>
        </p:nvCxnSpPr>
        <p:spPr>
          <a:xfrm flipV="1">
            <a:off x="4811019" y="1030012"/>
            <a:ext cx="0" cy="5549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AA78137-6860-4AAD-91AE-61AF944AA1FF}"/>
              </a:ext>
            </a:extLst>
          </p:cNvPr>
          <p:cNvSpPr txBox="1"/>
          <p:nvPr/>
        </p:nvSpPr>
        <p:spPr>
          <a:xfrm>
            <a:off x="6241391" y="1055978"/>
            <a:ext cx="1690417" cy="523220"/>
          </a:xfrm>
          <a:prstGeom prst="rect">
            <a:avLst/>
          </a:prstGeom>
          <a:noFill/>
        </p:spPr>
        <p:txBody>
          <a:bodyPr wrap="square" rtlCol="0">
            <a:spAutoFit/>
          </a:bodyPr>
          <a:lstStyle/>
          <a:p>
            <a:pPr algn="ctr"/>
            <a:r>
              <a:rPr lang="en-US" sz="2800" b="1" dirty="0"/>
              <a:t>Skyhook</a:t>
            </a:r>
          </a:p>
        </p:txBody>
      </p:sp>
      <p:sp>
        <p:nvSpPr>
          <p:cNvPr id="14" name="TextBox 13">
            <a:extLst>
              <a:ext uri="{FF2B5EF4-FFF2-40B4-BE49-F238E27FC236}">
                <a16:creationId xmlns:a16="http://schemas.microsoft.com/office/drawing/2014/main" id="{E22DFC63-576F-49AC-89D4-6283C72548E4}"/>
              </a:ext>
            </a:extLst>
          </p:cNvPr>
          <p:cNvSpPr txBox="1"/>
          <p:nvPr/>
        </p:nvSpPr>
        <p:spPr>
          <a:xfrm>
            <a:off x="1411888" y="1020260"/>
            <a:ext cx="1690417" cy="523220"/>
          </a:xfrm>
          <a:prstGeom prst="rect">
            <a:avLst/>
          </a:prstGeom>
          <a:noFill/>
        </p:spPr>
        <p:txBody>
          <a:bodyPr wrap="square" rtlCol="0">
            <a:spAutoFit/>
          </a:bodyPr>
          <a:lstStyle/>
          <a:p>
            <a:pPr algn="ctr"/>
            <a:r>
              <a:rPr lang="en-US" sz="2800" b="1" dirty="0"/>
              <a:t>Crane</a:t>
            </a:r>
          </a:p>
        </p:txBody>
      </p:sp>
      <p:sp>
        <p:nvSpPr>
          <p:cNvPr id="17" name="Rectangle 16">
            <a:extLst>
              <a:ext uri="{FF2B5EF4-FFF2-40B4-BE49-F238E27FC236}">
                <a16:creationId xmlns:a16="http://schemas.microsoft.com/office/drawing/2014/main" id="{36689249-32D4-4CF9-B3A8-E2FC53C65125}"/>
              </a:ext>
            </a:extLst>
          </p:cNvPr>
          <p:cNvSpPr/>
          <p:nvPr/>
        </p:nvSpPr>
        <p:spPr>
          <a:xfrm>
            <a:off x="5035330" y="1612494"/>
            <a:ext cx="3968569" cy="5245506"/>
          </a:xfrm>
          <a:prstGeom prst="rect">
            <a:avLst/>
          </a:prstGeom>
          <a:solidFill>
            <a:schemeClr val="bg1">
              <a:alpha val="9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19685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Image result for crane clip art">
            <a:extLst>
              <a:ext uri="{FF2B5EF4-FFF2-40B4-BE49-F238E27FC236}">
                <a16:creationId xmlns:a16="http://schemas.microsoft.com/office/drawing/2014/main" id="{89F128A6-AD05-40DD-88D2-EC69FC91F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900" y="1825625"/>
            <a:ext cx="4203391" cy="42565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0AD744-A91F-4DE8-90B8-47BD4305167C}"/>
              </a:ext>
            </a:extLst>
          </p:cNvPr>
          <p:cNvSpPr>
            <a:spLocks noGrp="1"/>
          </p:cNvSpPr>
          <p:nvPr>
            <p:ph type="title"/>
          </p:nvPr>
        </p:nvSpPr>
        <p:spPr>
          <a:xfrm>
            <a:off x="460485" y="235393"/>
            <a:ext cx="7036984" cy="906626"/>
          </a:xfrm>
        </p:spPr>
        <p:txBody>
          <a:bodyPr>
            <a:normAutofit/>
          </a:bodyPr>
          <a:lstStyle/>
          <a:p>
            <a:r>
              <a:rPr lang="en-US" dirty="0"/>
              <a:t>Crane. Not Skyhook</a:t>
            </a:r>
          </a:p>
        </p:txBody>
      </p:sp>
      <p:sp>
        <p:nvSpPr>
          <p:cNvPr id="4" name="Footer Placeholder 3">
            <a:extLst>
              <a:ext uri="{FF2B5EF4-FFF2-40B4-BE49-F238E27FC236}">
                <a16:creationId xmlns:a16="http://schemas.microsoft.com/office/drawing/2014/main" id="{BF3AC8B2-28E5-489B-88E0-83B90B395678}"/>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5481C82E-679A-4732-98B8-3BC7CE18C96F}"/>
              </a:ext>
            </a:extLst>
          </p:cNvPr>
          <p:cNvSpPr>
            <a:spLocks noGrp="1"/>
          </p:cNvSpPr>
          <p:nvPr>
            <p:ph type="sldNum" sz="quarter" idx="12"/>
          </p:nvPr>
        </p:nvSpPr>
        <p:spPr/>
        <p:txBody>
          <a:bodyPr/>
          <a:lstStyle/>
          <a:p>
            <a:fld id="{1A10F235-9555-41B0-B8E9-2A55BD748559}" type="slidenum">
              <a:rPr lang="en-US" smtClean="0"/>
              <a:t>68</a:t>
            </a:fld>
            <a:endParaRPr lang="en-US" dirty="0"/>
          </a:p>
        </p:txBody>
      </p:sp>
      <p:pic>
        <p:nvPicPr>
          <p:cNvPr id="7" name="Picture 4" descr="Image result for crane clip art">
            <a:extLst>
              <a:ext uri="{FF2B5EF4-FFF2-40B4-BE49-F238E27FC236}">
                <a16:creationId xmlns:a16="http://schemas.microsoft.com/office/drawing/2014/main" id="{781E1D52-C38A-48A8-B923-C128793C00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877" t="15877"/>
          <a:stretch/>
        </p:blipFill>
        <p:spPr bwMode="auto">
          <a:xfrm flipH="1">
            <a:off x="5035331" y="2468162"/>
            <a:ext cx="2462138" cy="35807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crane clip art">
            <a:extLst>
              <a:ext uri="{FF2B5EF4-FFF2-40B4-BE49-F238E27FC236}">
                <a16:creationId xmlns:a16="http://schemas.microsoft.com/office/drawing/2014/main" id="{DEC9E886-9871-40D3-8DDE-59B938D035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772"/>
          <a:stretch/>
        </p:blipFill>
        <p:spPr bwMode="auto">
          <a:xfrm flipH="1">
            <a:off x="4800509" y="5528443"/>
            <a:ext cx="4203391" cy="52048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E4AE5C9-85ED-48ED-BE25-FF096A8945DC}"/>
              </a:ext>
            </a:extLst>
          </p:cNvPr>
          <p:cNvSpPr txBox="1"/>
          <p:nvPr/>
        </p:nvSpPr>
        <p:spPr>
          <a:xfrm>
            <a:off x="6011035" y="6102461"/>
            <a:ext cx="2585544" cy="646331"/>
          </a:xfrm>
          <a:prstGeom prst="rect">
            <a:avLst/>
          </a:prstGeom>
          <a:solidFill>
            <a:schemeClr val="bg1">
              <a:lumMod val="95000"/>
            </a:schemeClr>
          </a:solidFill>
          <a:ln>
            <a:solidFill>
              <a:schemeClr val="tx1"/>
            </a:solidFill>
          </a:ln>
        </p:spPr>
        <p:txBody>
          <a:bodyPr wrap="square" rtlCol="0">
            <a:spAutoFit/>
          </a:bodyPr>
          <a:lstStyle/>
          <a:p>
            <a:pPr algn="ctr"/>
            <a:r>
              <a:rPr lang="en-US" dirty="0"/>
              <a:t>Lift via: Magic</a:t>
            </a:r>
            <a:br>
              <a:rPr lang="en-US" dirty="0"/>
            </a:br>
            <a:r>
              <a:rPr lang="en-US" dirty="0"/>
              <a:t>Unexplained force.</a:t>
            </a:r>
          </a:p>
        </p:txBody>
      </p:sp>
      <p:cxnSp>
        <p:nvCxnSpPr>
          <p:cNvPr id="12" name="Straight Connector 11">
            <a:extLst>
              <a:ext uri="{FF2B5EF4-FFF2-40B4-BE49-F238E27FC236}">
                <a16:creationId xmlns:a16="http://schemas.microsoft.com/office/drawing/2014/main" id="{BBA8401D-DAFA-4A0F-92FC-B2A616C5BA48}"/>
              </a:ext>
            </a:extLst>
          </p:cNvPr>
          <p:cNvCxnSpPr/>
          <p:nvPr/>
        </p:nvCxnSpPr>
        <p:spPr>
          <a:xfrm flipV="1">
            <a:off x="4811019" y="1030012"/>
            <a:ext cx="0" cy="5549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AA78137-6860-4AAD-91AE-61AF944AA1FF}"/>
              </a:ext>
            </a:extLst>
          </p:cNvPr>
          <p:cNvSpPr txBox="1"/>
          <p:nvPr/>
        </p:nvSpPr>
        <p:spPr>
          <a:xfrm>
            <a:off x="6241391" y="1055978"/>
            <a:ext cx="1690417" cy="523220"/>
          </a:xfrm>
          <a:prstGeom prst="rect">
            <a:avLst/>
          </a:prstGeom>
          <a:noFill/>
        </p:spPr>
        <p:txBody>
          <a:bodyPr wrap="square" rtlCol="0">
            <a:spAutoFit/>
          </a:bodyPr>
          <a:lstStyle/>
          <a:p>
            <a:pPr algn="ctr"/>
            <a:r>
              <a:rPr lang="en-US" sz="2800" b="1" dirty="0"/>
              <a:t>Skyhook</a:t>
            </a:r>
          </a:p>
        </p:txBody>
      </p:sp>
      <p:sp>
        <p:nvSpPr>
          <p:cNvPr id="14" name="TextBox 13">
            <a:extLst>
              <a:ext uri="{FF2B5EF4-FFF2-40B4-BE49-F238E27FC236}">
                <a16:creationId xmlns:a16="http://schemas.microsoft.com/office/drawing/2014/main" id="{E22DFC63-576F-49AC-89D4-6283C72548E4}"/>
              </a:ext>
            </a:extLst>
          </p:cNvPr>
          <p:cNvSpPr txBox="1"/>
          <p:nvPr/>
        </p:nvSpPr>
        <p:spPr>
          <a:xfrm>
            <a:off x="1411888" y="1020260"/>
            <a:ext cx="1690417" cy="523220"/>
          </a:xfrm>
          <a:prstGeom prst="rect">
            <a:avLst/>
          </a:prstGeom>
          <a:noFill/>
        </p:spPr>
        <p:txBody>
          <a:bodyPr wrap="square" rtlCol="0">
            <a:spAutoFit/>
          </a:bodyPr>
          <a:lstStyle/>
          <a:p>
            <a:pPr algn="ctr"/>
            <a:r>
              <a:rPr lang="en-US" sz="2800" b="1" dirty="0"/>
              <a:t>Crane</a:t>
            </a:r>
          </a:p>
        </p:txBody>
      </p:sp>
      <p:sp>
        <p:nvSpPr>
          <p:cNvPr id="17" name="TextBox 16">
            <a:extLst>
              <a:ext uri="{FF2B5EF4-FFF2-40B4-BE49-F238E27FC236}">
                <a16:creationId xmlns:a16="http://schemas.microsoft.com/office/drawing/2014/main" id="{9C6FAB96-05AF-4CC5-B817-DE9464423C29}"/>
              </a:ext>
            </a:extLst>
          </p:cNvPr>
          <p:cNvSpPr txBox="1"/>
          <p:nvPr/>
        </p:nvSpPr>
        <p:spPr>
          <a:xfrm>
            <a:off x="188119" y="6119498"/>
            <a:ext cx="3968569" cy="646331"/>
          </a:xfrm>
          <a:prstGeom prst="rect">
            <a:avLst/>
          </a:prstGeom>
          <a:solidFill>
            <a:schemeClr val="bg1">
              <a:lumMod val="95000"/>
            </a:schemeClr>
          </a:solidFill>
          <a:ln>
            <a:solidFill>
              <a:schemeClr val="tx1"/>
            </a:solidFill>
          </a:ln>
        </p:spPr>
        <p:txBody>
          <a:bodyPr wrap="square" rtlCol="0">
            <a:spAutoFit/>
          </a:bodyPr>
          <a:lstStyle/>
          <a:p>
            <a:pPr algn="ctr"/>
            <a:r>
              <a:rPr lang="en-US" dirty="0"/>
              <a:t>Lift via: Physics</a:t>
            </a:r>
            <a:br>
              <a:rPr lang="en-US" dirty="0"/>
            </a:br>
            <a:r>
              <a:rPr lang="en-US" dirty="0"/>
              <a:t>Xfers weight to different part of ground.</a:t>
            </a:r>
          </a:p>
        </p:txBody>
      </p:sp>
    </p:spTree>
    <p:extLst>
      <p:ext uri="{BB962C8B-B14F-4D97-AF65-F5344CB8AC3E}">
        <p14:creationId xmlns:p14="http://schemas.microsoft.com/office/powerpoint/2010/main" val="18940897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Image result for crane clip art">
            <a:extLst>
              <a:ext uri="{FF2B5EF4-FFF2-40B4-BE49-F238E27FC236}">
                <a16:creationId xmlns:a16="http://schemas.microsoft.com/office/drawing/2014/main" id="{89F128A6-AD05-40DD-88D2-EC69FC91F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900" y="1825625"/>
            <a:ext cx="4203391" cy="42565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0AD744-A91F-4DE8-90B8-47BD4305167C}"/>
              </a:ext>
            </a:extLst>
          </p:cNvPr>
          <p:cNvSpPr>
            <a:spLocks noGrp="1"/>
          </p:cNvSpPr>
          <p:nvPr>
            <p:ph type="title"/>
          </p:nvPr>
        </p:nvSpPr>
        <p:spPr>
          <a:xfrm>
            <a:off x="460485" y="235393"/>
            <a:ext cx="7036984" cy="906626"/>
          </a:xfrm>
        </p:spPr>
        <p:txBody>
          <a:bodyPr>
            <a:normAutofit/>
          </a:bodyPr>
          <a:lstStyle/>
          <a:p>
            <a:r>
              <a:rPr lang="en-US" dirty="0"/>
              <a:t>Crane. Not Skyhook</a:t>
            </a:r>
          </a:p>
        </p:txBody>
      </p:sp>
      <p:sp>
        <p:nvSpPr>
          <p:cNvPr id="4" name="Footer Placeholder 3">
            <a:extLst>
              <a:ext uri="{FF2B5EF4-FFF2-40B4-BE49-F238E27FC236}">
                <a16:creationId xmlns:a16="http://schemas.microsoft.com/office/drawing/2014/main" id="{BF3AC8B2-28E5-489B-88E0-83B90B395678}"/>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5481C82E-679A-4732-98B8-3BC7CE18C96F}"/>
              </a:ext>
            </a:extLst>
          </p:cNvPr>
          <p:cNvSpPr>
            <a:spLocks noGrp="1"/>
          </p:cNvSpPr>
          <p:nvPr>
            <p:ph type="sldNum" sz="quarter" idx="12"/>
          </p:nvPr>
        </p:nvSpPr>
        <p:spPr/>
        <p:txBody>
          <a:bodyPr/>
          <a:lstStyle/>
          <a:p>
            <a:fld id="{1A10F235-9555-41B0-B8E9-2A55BD748559}" type="slidenum">
              <a:rPr lang="en-US" smtClean="0"/>
              <a:t>69</a:t>
            </a:fld>
            <a:endParaRPr lang="en-US" dirty="0"/>
          </a:p>
        </p:txBody>
      </p:sp>
      <p:pic>
        <p:nvPicPr>
          <p:cNvPr id="7" name="Picture 4" descr="Image result for crane clip art">
            <a:extLst>
              <a:ext uri="{FF2B5EF4-FFF2-40B4-BE49-F238E27FC236}">
                <a16:creationId xmlns:a16="http://schemas.microsoft.com/office/drawing/2014/main" id="{781E1D52-C38A-48A8-B923-C128793C00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877" t="15877"/>
          <a:stretch/>
        </p:blipFill>
        <p:spPr bwMode="auto">
          <a:xfrm flipH="1">
            <a:off x="5035331" y="2468162"/>
            <a:ext cx="2462138" cy="35807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crane clip art">
            <a:extLst>
              <a:ext uri="{FF2B5EF4-FFF2-40B4-BE49-F238E27FC236}">
                <a16:creationId xmlns:a16="http://schemas.microsoft.com/office/drawing/2014/main" id="{DEC9E886-9871-40D3-8DDE-59B938D035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772"/>
          <a:stretch/>
        </p:blipFill>
        <p:spPr bwMode="auto">
          <a:xfrm flipH="1">
            <a:off x="4800509" y="5528443"/>
            <a:ext cx="4203391" cy="52048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E4AE5C9-85ED-48ED-BE25-FF096A8945DC}"/>
              </a:ext>
            </a:extLst>
          </p:cNvPr>
          <p:cNvSpPr txBox="1"/>
          <p:nvPr/>
        </p:nvSpPr>
        <p:spPr>
          <a:xfrm>
            <a:off x="6011035" y="6102461"/>
            <a:ext cx="2585544" cy="646331"/>
          </a:xfrm>
          <a:prstGeom prst="rect">
            <a:avLst/>
          </a:prstGeom>
          <a:solidFill>
            <a:schemeClr val="bg1">
              <a:lumMod val="95000"/>
            </a:schemeClr>
          </a:solidFill>
          <a:ln>
            <a:solidFill>
              <a:schemeClr val="tx1"/>
            </a:solidFill>
          </a:ln>
        </p:spPr>
        <p:txBody>
          <a:bodyPr wrap="square" rtlCol="0">
            <a:spAutoFit/>
          </a:bodyPr>
          <a:lstStyle/>
          <a:p>
            <a:pPr algn="ctr"/>
            <a:r>
              <a:rPr lang="en-US" dirty="0"/>
              <a:t>Lift via: Magic</a:t>
            </a:r>
            <a:br>
              <a:rPr lang="en-US" dirty="0"/>
            </a:br>
            <a:r>
              <a:rPr lang="en-US" dirty="0"/>
              <a:t>Unexplained force.</a:t>
            </a:r>
          </a:p>
        </p:txBody>
      </p:sp>
      <p:cxnSp>
        <p:nvCxnSpPr>
          <p:cNvPr id="12" name="Straight Connector 11">
            <a:extLst>
              <a:ext uri="{FF2B5EF4-FFF2-40B4-BE49-F238E27FC236}">
                <a16:creationId xmlns:a16="http://schemas.microsoft.com/office/drawing/2014/main" id="{BBA8401D-DAFA-4A0F-92FC-B2A616C5BA48}"/>
              </a:ext>
            </a:extLst>
          </p:cNvPr>
          <p:cNvCxnSpPr/>
          <p:nvPr/>
        </p:nvCxnSpPr>
        <p:spPr>
          <a:xfrm flipV="1">
            <a:off x="4811019" y="1030012"/>
            <a:ext cx="0" cy="5549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AA78137-6860-4AAD-91AE-61AF944AA1FF}"/>
              </a:ext>
            </a:extLst>
          </p:cNvPr>
          <p:cNvSpPr txBox="1"/>
          <p:nvPr/>
        </p:nvSpPr>
        <p:spPr>
          <a:xfrm>
            <a:off x="6241391" y="1055978"/>
            <a:ext cx="1690417" cy="523220"/>
          </a:xfrm>
          <a:prstGeom prst="rect">
            <a:avLst/>
          </a:prstGeom>
          <a:noFill/>
        </p:spPr>
        <p:txBody>
          <a:bodyPr wrap="square" rtlCol="0">
            <a:spAutoFit/>
          </a:bodyPr>
          <a:lstStyle/>
          <a:p>
            <a:pPr algn="ctr"/>
            <a:r>
              <a:rPr lang="en-US" sz="2800" b="1" dirty="0"/>
              <a:t>Skyhook</a:t>
            </a:r>
          </a:p>
        </p:txBody>
      </p:sp>
      <p:sp>
        <p:nvSpPr>
          <p:cNvPr id="14" name="TextBox 13">
            <a:extLst>
              <a:ext uri="{FF2B5EF4-FFF2-40B4-BE49-F238E27FC236}">
                <a16:creationId xmlns:a16="http://schemas.microsoft.com/office/drawing/2014/main" id="{E22DFC63-576F-49AC-89D4-6283C72548E4}"/>
              </a:ext>
            </a:extLst>
          </p:cNvPr>
          <p:cNvSpPr txBox="1"/>
          <p:nvPr/>
        </p:nvSpPr>
        <p:spPr>
          <a:xfrm>
            <a:off x="1411888" y="1020260"/>
            <a:ext cx="1690417" cy="523220"/>
          </a:xfrm>
          <a:prstGeom prst="rect">
            <a:avLst/>
          </a:prstGeom>
          <a:noFill/>
        </p:spPr>
        <p:txBody>
          <a:bodyPr wrap="square" rtlCol="0">
            <a:spAutoFit/>
          </a:bodyPr>
          <a:lstStyle/>
          <a:p>
            <a:pPr algn="ctr"/>
            <a:r>
              <a:rPr lang="en-US" sz="2800" b="1" dirty="0"/>
              <a:t>Crane</a:t>
            </a:r>
          </a:p>
        </p:txBody>
      </p:sp>
      <p:sp>
        <p:nvSpPr>
          <p:cNvPr id="3" name="TextBox 2">
            <a:extLst>
              <a:ext uri="{FF2B5EF4-FFF2-40B4-BE49-F238E27FC236}">
                <a16:creationId xmlns:a16="http://schemas.microsoft.com/office/drawing/2014/main" id="{D81F3143-07A0-40C7-B716-33588D02389E}"/>
              </a:ext>
            </a:extLst>
          </p:cNvPr>
          <p:cNvSpPr txBox="1"/>
          <p:nvPr/>
        </p:nvSpPr>
        <p:spPr>
          <a:xfrm>
            <a:off x="2792063" y="4173409"/>
            <a:ext cx="1944390" cy="1200329"/>
          </a:xfrm>
          <a:prstGeom prst="rect">
            <a:avLst/>
          </a:prstGeom>
          <a:solidFill>
            <a:srgbClr val="FFFF00"/>
          </a:solidFill>
          <a:ln>
            <a:solidFill>
              <a:schemeClr val="tx1"/>
            </a:solidFill>
          </a:ln>
        </p:spPr>
        <p:txBody>
          <a:bodyPr wrap="square" rtlCol="0">
            <a:spAutoFit/>
          </a:bodyPr>
          <a:lstStyle/>
          <a:p>
            <a:pPr algn="ctr"/>
            <a:r>
              <a:rPr lang="en-US" sz="3600" dirty="0"/>
              <a:t>Our Problem</a:t>
            </a:r>
          </a:p>
        </p:txBody>
      </p:sp>
      <p:sp>
        <p:nvSpPr>
          <p:cNvPr id="11" name="Arrow: Curved Down 10">
            <a:extLst>
              <a:ext uri="{FF2B5EF4-FFF2-40B4-BE49-F238E27FC236}">
                <a16:creationId xmlns:a16="http://schemas.microsoft.com/office/drawing/2014/main" id="{B04F33F0-8EF4-401F-9E9A-B4999040E252}"/>
              </a:ext>
            </a:extLst>
          </p:cNvPr>
          <p:cNvSpPr/>
          <p:nvPr/>
        </p:nvSpPr>
        <p:spPr>
          <a:xfrm flipH="1">
            <a:off x="715931" y="1926886"/>
            <a:ext cx="2761882" cy="2173904"/>
          </a:xfrm>
          <a:prstGeom prst="curvedDown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What we do. </a:t>
            </a:r>
          </a:p>
        </p:txBody>
      </p:sp>
      <p:sp>
        <p:nvSpPr>
          <p:cNvPr id="16" name="TextBox 15">
            <a:extLst>
              <a:ext uri="{FF2B5EF4-FFF2-40B4-BE49-F238E27FC236}">
                <a16:creationId xmlns:a16="http://schemas.microsoft.com/office/drawing/2014/main" id="{FAF64105-DE2C-41B9-AFE4-F4B87897A93A}"/>
              </a:ext>
            </a:extLst>
          </p:cNvPr>
          <p:cNvSpPr txBox="1"/>
          <p:nvPr/>
        </p:nvSpPr>
        <p:spPr>
          <a:xfrm>
            <a:off x="5258928" y="688706"/>
            <a:ext cx="3581766" cy="2862322"/>
          </a:xfrm>
          <a:prstGeom prst="rect">
            <a:avLst/>
          </a:prstGeom>
          <a:solidFill>
            <a:srgbClr val="FFFF00"/>
          </a:solidFill>
          <a:ln>
            <a:solidFill>
              <a:schemeClr val="tx1"/>
            </a:solidFill>
          </a:ln>
        </p:spPr>
        <p:txBody>
          <a:bodyPr wrap="square" rtlCol="0">
            <a:spAutoFit/>
          </a:bodyPr>
          <a:lstStyle/>
          <a:p>
            <a:pPr algn="ctr"/>
            <a:r>
              <a:rPr lang="en-US" sz="3600" dirty="0"/>
              <a:t>Things other people do.</a:t>
            </a:r>
            <a:br>
              <a:rPr lang="en-US" sz="3600" dirty="0"/>
            </a:br>
            <a:br>
              <a:rPr lang="en-US" sz="3600" dirty="0"/>
            </a:br>
            <a:r>
              <a:rPr lang="en-US" sz="3600" dirty="0"/>
              <a:t>(Actually they wont do them.)</a:t>
            </a:r>
          </a:p>
        </p:txBody>
      </p:sp>
      <p:sp>
        <p:nvSpPr>
          <p:cNvPr id="17" name="TextBox 16">
            <a:extLst>
              <a:ext uri="{FF2B5EF4-FFF2-40B4-BE49-F238E27FC236}">
                <a16:creationId xmlns:a16="http://schemas.microsoft.com/office/drawing/2014/main" id="{09E925CC-643F-4FF4-AF77-9C15127ACC6B}"/>
              </a:ext>
            </a:extLst>
          </p:cNvPr>
          <p:cNvSpPr txBox="1"/>
          <p:nvPr/>
        </p:nvSpPr>
        <p:spPr>
          <a:xfrm>
            <a:off x="188119" y="6119498"/>
            <a:ext cx="3968569" cy="646331"/>
          </a:xfrm>
          <a:prstGeom prst="rect">
            <a:avLst/>
          </a:prstGeom>
          <a:solidFill>
            <a:schemeClr val="bg1">
              <a:lumMod val="95000"/>
            </a:schemeClr>
          </a:solidFill>
          <a:ln>
            <a:solidFill>
              <a:schemeClr val="tx1"/>
            </a:solidFill>
          </a:ln>
        </p:spPr>
        <p:txBody>
          <a:bodyPr wrap="square" rtlCol="0">
            <a:spAutoFit/>
          </a:bodyPr>
          <a:lstStyle/>
          <a:p>
            <a:pPr algn="ctr"/>
            <a:r>
              <a:rPr lang="en-US" dirty="0"/>
              <a:t>Lift via: Physics</a:t>
            </a:r>
            <a:br>
              <a:rPr lang="en-US" dirty="0"/>
            </a:br>
            <a:r>
              <a:rPr lang="en-US" dirty="0"/>
              <a:t>Xfers weight to different part of ground.</a:t>
            </a:r>
          </a:p>
        </p:txBody>
      </p:sp>
      <p:sp>
        <p:nvSpPr>
          <p:cNvPr id="18" name="TextBox 17">
            <a:extLst>
              <a:ext uri="{FF2B5EF4-FFF2-40B4-BE49-F238E27FC236}">
                <a16:creationId xmlns:a16="http://schemas.microsoft.com/office/drawing/2014/main" id="{01CA822E-AA0B-41CE-A4D2-98C5003E45A8}"/>
              </a:ext>
            </a:extLst>
          </p:cNvPr>
          <p:cNvSpPr txBox="1"/>
          <p:nvPr/>
        </p:nvSpPr>
        <p:spPr>
          <a:xfrm>
            <a:off x="140100" y="5508108"/>
            <a:ext cx="5870935" cy="1200329"/>
          </a:xfrm>
          <a:prstGeom prst="rect">
            <a:avLst/>
          </a:prstGeom>
          <a:solidFill>
            <a:srgbClr val="FFFF00"/>
          </a:solidFill>
          <a:ln>
            <a:solidFill>
              <a:schemeClr val="tx1"/>
            </a:solidFill>
          </a:ln>
        </p:spPr>
        <p:txBody>
          <a:bodyPr wrap="square" rtlCol="0">
            <a:spAutoFit/>
          </a:bodyPr>
          <a:lstStyle/>
          <a:p>
            <a:pPr algn="ctr"/>
            <a:r>
              <a:rPr lang="en-US" sz="3600" dirty="0"/>
              <a:t>Everything that needs to change, we can do unilaterally.</a:t>
            </a:r>
          </a:p>
        </p:txBody>
      </p:sp>
    </p:spTree>
    <p:extLst>
      <p:ext uri="{BB962C8B-B14F-4D97-AF65-F5344CB8AC3E}">
        <p14:creationId xmlns:p14="http://schemas.microsoft.com/office/powerpoint/2010/main" val="1923950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000EB-E653-415D-B7E1-E856D9BDC64D}"/>
              </a:ext>
            </a:extLst>
          </p:cNvPr>
          <p:cNvSpPr>
            <a:spLocks noGrp="1"/>
          </p:cNvSpPr>
          <p:nvPr>
            <p:ph type="title"/>
          </p:nvPr>
        </p:nvSpPr>
        <p:spPr/>
        <p:txBody>
          <a:bodyPr/>
          <a:lstStyle/>
          <a:p>
            <a:r>
              <a:rPr lang="en-US" dirty="0"/>
              <a:t>Background Knowledge</a:t>
            </a:r>
          </a:p>
        </p:txBody>
      </p:sp>
      <p:sp>
        <p:nvSpPr>
          <p:cNvPr id="3" name="Content Placeholder 2">
            <a:extLst>
              <a:ext uri="{FF2B5EF4-FFF2-40B4-BE49-F238E27FC236}">
                <a16:creationId xmlns:a16="http://schemas.microsoft.com/office/drawing/2014/main" id="{595FC7F3-7796-4EFE-B058-1C5A2CFFF313}"/>
              </a:ext>
            </a:extLst>
          </p:cNvPr>
          <p:cNvSpPr>
            <a:spLocks noGrp="1"/>
          </p:cNvSpPr>
          <p:nvPr>
            <p:ph idx="1"/>
          </p:nvPr>
        </p:nvSpPr>
        <p:spPr/>
        <p:txBody>
          <a:bodyPr/>
          <a:lstStyle/>
          <a:p>
            <a:pPr marL="514350" indent="-514350">
              <a:buFont typeface="+mj-lt"/>
              <a:buAutoNum type="arabicPeriod"/>
            </a:pPr>
            <a:r>
              <a:rPr lang="en-US" dirty="0"/>
              <a:t>Idea has intellectual history.</a:t>
            </a:r>
          </a:p>
          <a:p>
            <a:pPr marL="514350" indent="-514350">
              <a:buFont typeface="+mj-lt"/>
              <a:buAutoNum type="arabicPeriod"/>
            </a:pPr>
            <a:r>
              <a:rPr lang="en-US" dirty="0"/>
              <a:t>(At least) one decent project exists.</a:t>
            </a:r>
          </a:p>
          <a:p>
            <a:pPr marL="514350" indent="-514350">
              <a:buFont typeface="+mj-lt"/>
              <a:buAutoNum type="arabicPeriod"/>
            </a:pPr>
            <a:r>
              <a:rPr lang="en-US" dirty="0"/>
              <a:t>No ICO, No Utility Token</a:t>
            </a:r>
          </a:p>
          <a:p>
            <a:pPr marL="514350" indent="-514350">
              <a:buFont typeface="+mj-lt"/>
              <a:buAutoNum type="arabicPeriod"/>
            </a:pPr>
            <a:endParaRPr lang="en-US" dirty="0"/>
          </a:p>
          <a:p>
            <a:pPr marL="514350" indent="-514350">
              <a:buFont typeface="+mj-lt"/>
              <a:buAutoNum type="arabicPeriod"/>
            </a:pPr>
            <a:endParaRPr lang="en-US" dirty="0"/>
          </a:p>
        </p:txBody>
      </p:sp>
      <p:sp>
        <p:nvSpPr>
          <p:cNvPr id="4" name="Footer Placeholder 3">
            <a:extLst>
              <a:ext uri="{FF2B5EF4-FFF2-40B4-BE49-F238E27FC236}">
                <a16:creationId xmlns:a16="http://schemas.microsoft.com/office/drawing/2014/main" id="{2561FF2D-6949-4FAB-8DF4-6925AAC85118}"/>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06EE398C-0819-4B0B-9DEA-6F78237DC53D}"/>
              </a:ext>
            </a:extLst>
          </p:cNvPr>
          <p:cNvSpPr>
            <a:spLocks noGrp="1"/>
          </p:cNvSpPr>
          <p:nvPr>
            <p:ph type="sldNum" sz="quarter" idx="12"/>
          </p:nvPr>
        </p:nvSpPr>
        <p:spPr/>
        <p:txBody>
          <a:bodyPr/>
          <a:lstStyle/>
          <a:p>
            <a:fld id="{1A10F235-9555-41B0-B8E9-2A55BD748559}" type="slidenum">
              <a:rPr lang="en-US" smtClean="0"/>
              <a:t>7</a:t>
            </a:fld>
            <a:endParaRPr lang="en-US"/>
          </a:p>
        </p:txBody>
      </p:sp>
    </p:spTree>
    <p:extLst>
      <p:ext uri="{BB962C8B-B14F-4D97-AF65-F5344CB8AC3E}">
        <p14:creationId xmlns:p14="http://schemas.microsoft.com/office/powerpoint/2010/main" val="135658733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Image result for crane clip art">
            <a:extLst>
              <a:ext uri="{FF2B5EF4-FFF2-40B4-BE49-F238E27FC236}">
                <a16:creationId xmlns:a16="http://schemas.microsoft.com/office/drawing/2014/main" id="{89F128A6-AD05-40DD-88D2-EC69FC91F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900" y="1825625"/>
            <a:ext cx="4203391" cy="425659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F3AC8B2-28E5-489B-88E0-83B90B395678}"/>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5481C82E-679A-4732-98B8-3BC7CE18C96F}"/>
              </a:ext>
            </a:extLst>
          </p:cNvPr>
          <p:cNvSpPr>
            <a:spLocks noGrp="1"/>
          </p:cNvSpPr>
          <p:nvPr>
            <p:ph type="sldNum" sz="quarter" idx="12"/>
          </p:nvPr>
        </p:nvSpPr>
        <p:spPr/>
        <p:txBody>
          <a:bodyPr/>
          <a:lstStyle/>
          <a:p>
            <a:fld id="{1A10F235-9555-41B0-B8E9-2A55BD748559}" type="slidenum">
              <a:rPr lang="en-US" smtClean="0"/>
              <a:t>70</a:t>
            </a:fld>
            <a:endParaRPr lang="en-US" dirty="0"/>
          </a:p>
        </p:txBody>
      </p:sp>
      <p:pic>
        <p:nvPicPr>
          <p:cNvPr id="7" name="Picture 4" descr="Image result for crane clip art">
            <a:extLst>
              <a:ext uri="{FF2B5EF4-FFF2-40B4-BE49-F238E27FC236}">
                <a16:creationId xmlns:a16="http://schemas.microsoft.com/office/drawing/2014/main" id="{781E1D52-C38A-48A8-B923-C128793C00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877" t="15877"/>
          <a:stretch/>
        </p:blipFill>
        <p:spPr bwMode="auto">
          <a:xfrm flipH="1">
            <a:off x="5035331" y="2468162"/>
            <a:ext cx="2462138" cy="35807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crane clip art">
            <a:extLst>
              <a:ext uri="{FF2B5EF4-FFF2-40B4-BE49-F238E27FC236}">
                <a16:creationId xmlns:a16="http://schemas.microsoft.com/office/drawing/2014/main" id="{DEC9E886-9871-40D3-8DDE-59B938D035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772"/>
          <a:stretch/>
        </p:blipFill>
        <p:spPr bwMode="auto">
          <a:xfrm flipH="1">
            <a:off x="4800509" y="5528443"/>
            <a:ext cx="4203391" cy="52048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BBA8401D-DAFA-4A0F-92FC-B2A616C5BA48}"/>
              </a:ext>
            </a:extLst>
          </p:cNvPr>
          <p:cNvCxnSpPr/>
          <p:nvPr/>
        </p:nvCxnSpPr>
        <p:spPr>
          <a:xfrm flipV="1">
            <a:off x="4811019" y="1030012"/>
            <a:ext cx="0" cy="55494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AA78137-6860-4AAD-91AE-61AF944AA1FF}"/>
              </a:ext>
            </a:extLst>
          </p:cNvPr>
          <p:cNvSpPr txBox="1"/>
          <p:nvPr/>
        </p:nvSpPr>
        <p:spPr>
          <a:xfrm>
            <a:off x="6241391" y="1055978"/>
            <a:ext cx="1690417" cy="523220"/>
          </a:xfrm>
          <a:prstGeom prst="rect">
            <a:avLst/>
          </a:prstGeom>
          <a:noFill/>
        </p:spPr>
        <p:txBody>
          <a:bodyPr wrap="square" rtlCol="0">
            <a:spAutoFit/>
          </a:bodyPr>
          <a:lstStyle/>
          <a:p>
            <a:pPr algn="ctr"/>
            <a:r>
              <a:rPr lang="en-US" sz="2800" b="1" dirty="0"/>
              <a:t>Skyhook</a:t>
            </a:r>
          </a:p>
        </p:txBody>
      </p:sp>
      <p:sp>
        <p:nvSpPr>
          <p:cNvPr id="14" name="TextBox 13">
            <a:extLst>
              <a:ext uri="{FF2B5EF4-FFF2-40B4-BE49-F238E27FC236}">
                <a16:creationId xmlns:a16="http://schemas.microsoft.com/office/drawing/2014/main" id="{E22DFC63-576F-49AC-89D4-6283C72548E4}"/>
              </a:ext>
            </a:extLst>
          </p:cNvPr>
          <p:cNvSpPr txBox="1"/>
          <p:nvPr/>
        </p:nvSpPr>
        <p:spPr>
          <a:xfrm>
            <a:off x="1411888" y="1020260"/>
            <a:ext cx="1690417" cy="523220"/>
          </a:xfrm>
          <a:prstGeom prst="rect">
            <a:avLst/>
          </a:prstGeom>
          <a:noFill/>
        </p:spPr>
        <p:txBody>
          <a:bodyPr wrap="square" rtlCol="0">
            <a:spAutoFit/>
          </a:bodyPr>
          <a:lstStyle/>
          <a:p>
            <a:pPr algn="ctr"/>
            <a:r>
              <a:rPr lang="en-US" sz="2800" b="1" dirty="0"/>
              <a:t>Crane</a:t>
            </a:r>
          </a:p>
        </p:txBody>
      </p:sp>
    </p:spTree>
    <p:extLst>
      <p:ext uri="{BB962C8B-B14F-4D97-AF65-F5344CB8AC3E}">
        <p14:creationId xmlns:p14="http://schemas.microsoft.com/office/powerpoint/2010/main" val="1765726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43500" y="78085"/>
            <a:ext cx="8458200" cy="94022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800" dirty="0">
                <a:effectLst>
                  <a:outerShdw blurRad="38100" dist="38100" dir="2700000" algn="tl">
                    <a:srgbClr val="000000">
                      <a:alpha val="43137"/>
                    </a:srgbClr>
                  </a:outerShdw>
                </a:effectLst>
              </a:rPr>
              <a:t>Name-Dropping: Finney, Merkle</a:t>
            </a:r>
          </a:p>
        </p:txBody>
      </p:sp>
      <p:sp>
        <p:nvSpPr>
          <p:cNvPr id="2" name="Footer Placeholder 1">
            <a:extLst>
              <a:ext uri="{FF2B5EF4-FFF2-40B4-BE49-F238E27FC236}">
                <a16:creationId xmlns:a16="http://schemas.microsoft.com/office/drawing/2014/main" id="{51E758D6-9FE1-4BA9-A83D-79110EECB2D6}"/>
              </a:ext>
            </a:extLst>
          </p:cNvPr>
          <p:cNvSpPr>
            <a:spLocks noGrp="1"/>
          </p:cNvSpPr>
          <p:nvPr>
            <p:ph type="ftr" sz="quarter" idx="11"/>
          </p:nvPr>
        </p:nvSpPr>
        <p:spPr/>
        <p:txBody>
          <a:bodyPr/>
          <a:lstStyle/>
          <a:p>
            <a:r>
              <a:rPr lang="en-US"/>
              <a:t>Bitcoin Hivemind</a:t>
            </a:r>
          </a:p>
        </p:txBody>
      </p:sp>
      <p:sp>
        <p:nvSpPr>
          <p:cNvPr id="3" name="Slide Number Placeholder 2">
            <a:extLst>
              <a:ext uri="{FF2B5EF4-FFF2-40B4-BE49-F238E27FC236}">
                <a16:creationId xmlns:a16="http://schemas.microsoft.com/office/drawing/2014/main" id="{542AEADD-EFC9-4C29-A00A-FE26B7D09366}"/>
              </a:ext>
            </a:extLst>
          </p:cNvPr>
          <p:cNvSpPr>
            <a:spLocks noGrp="1"/>
          </p:cNvSpPr>
          <p:nvPr>
            <p:ph type="sldNum" sz="quarter" idx="12"/>
          </p:nvPr>
        </p:nvSpPr>
        <p:spPr/>
        <p:txBody>
          <a:bodyPr/>
          <a:lstStyle/>
          <a:p>
            <a:fld id="{1A10F235-9555-41B0-B8E9-2A55BD748559}" type="slidenum">
              <a:rPr lang="en-US" smtClean="0"/>
              <a:t>8</a:t>
            </a:fld>
            <a:endParaRPr lang="en-US"/>
          </a:p>
        </p:txBody>
      </p:sp>
      <p:sp>
        <p:nvSpPr>
          <p:cNvPr id="6" name="Content Placeholder 2">
            <a:extLst>
              <a:ext uri="{FF2B5EF4-FFF2-40B4-BE49-F238E27FC236}">
                <a16:creationId xmlns:a16="http://schemas.microsoft.com/office/drawing/2014/main" id="{25A31ACF-7E3F-4B5E-A66D-69AC74A4C781}"/>
              </a:ext>
            </a:extLst>
          </p:cNvPr>
          <p:cNvSpPr txBox="1">
            <a:spLocks/>
          </p:cNvSpPr>
          <p:nvPr/>
        </p:nvSpPr>
        <p:spPr>
          <a:xfrm>
            <a:off x="580518" y="4923667"/>
            <a:ext cx="8121182" cy="1615246"/>
          </a:xfrm>
          <a:prstGeom prst="rect">
            <a:avLst/>
          </a:prstGeom>
          <a:solidFill>
            <a:schemeClr val="bg1">
              <a:lumMod val="95000"/>
            </a:schemeClr>
          </a:solidFill>
          <a:ln>
            <a:solidFill>
              <a:schemeClr val="tx1"/>
            </a:solid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t>“There are only a few people alive today worth listening to. Robin Hanson is one of them.”</a:t>
            </a:r>
          </a:p>
          <a:p>
            <a:pPr lvl="1"/>
            <a:r>
              <a:rPr lang="en-US" dirty="0"/>
              <a:t>– Ralph Merkle, </a:t>
            </a:r>
            <a:r>
              <a:rPr lang="en-US" sz="1800" dirty="0"/>
              <a:t>co-inventor of asymmetric (public/private) key cryptography, inventor of cryptographic hashing, and of the Merkle tree.</a:t>
            </a:r>
            <a:endParaRPr lang="en-US" dirty="0"/>
          </a:p>
        </p:txBody>
      </p:sp>
      <p:pic>
        <p:nvPicPr>
          <p:cNvPr id="7" name="Picture 6">
            <a:extLst>
              <a:ext uri="{FF2B5EF4-FFF2-40B4-BE49-F238E27FC236}">
                <a16:creationId xmlns:a16="http://schemas.microsoft.com/office/drawing/2014/main" id="{8E164012-9171-49D3-A8C6-0657A7295372}"/>
              </a:ext>
            </a:extLst>
          </p:cNvPr>
          <p:cNvPicPr>
            <a:picLocks noChangeAspect="1"/>
          </p:cNvPicPr>
          <p:nvPr/>
        </p:nvPicPr>
        <p:blipFill rotWithShape="1">
          <a:blip r:embed="rId3"/>
          <a:srcRect t="30443"/>
          <a:stretch/>
        </p:blipFill>
        <p:spPr>
          <a:xfrm>
            <a:off x="1434079" y="1152526"/>
            <a:ext cx="6275841" cy="3606760"/>
          </a:xfrm>
          <a:prstGeom prst="rect">
            <a:avLst/>
          </a:prstGeom>
          <a:ln>
            <a:solidFill>
              <a:schemeClr val="tx1"/>
            </a:solidFill>
          </a:ln>
        </p:spPr>
      </p:pic>
    </p:spTree>
    <p:extLst>
      <p:ext uri="{BB962C8B-B14F-4D97-AF65-F5344CB8AC3E}">
        <p14:creationId xmlns:p14="http://schemas.microsoft.com/office/powerpoint/2010/main" val="1810813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87955-F94E-4111-9BC4-B00FFCC1A0AD}"/>
              </a:ext>
            </a:extLst>
          </p:cNvPr>
          <p:cNvSpPr>
            <a:spLocks noGrp="1"/>
          </p:cNvSpPr>
          <p:nvPr>
            <p:ph type="title"/>
          </p:nvPr>
        </p:nvSpPr>
        <p:spPr/>
        <p:txBody>
          <a:bodyPr/>
          <a:lstStyle/>
          <a:p>
            <a:r>
              <a:rPr lang="en-US" dirty="0"/>
              <a:t>More Supporters</a:t>
            </a:r>
          </a:p>
        </p:txBody>
      </p:sp>
      <p:sp>
        <p:nvSpPr>
          <p:cNvPr id="4" name="Footer Placeholder 3">
            <a:extLst>
              <a:ext uri="{FF2B5EF4-FFF2-40B4-BE49-F238E27FC236}">
                <a16:creationId xmlns:a16="http://schemas.microsoft.com/office/drawing/2014/main" id="{08CFF11C-EFAF-416F-836F-2DA6A93DBE33}"/>
              </a:ext>
            </a:extLst>
          </p:cNvPr>
          <p:cNvSpPr>
            <a:spLocks noGrp="1"/>
          </p:cNvSpPr>
          <p:nvPr>
            <p:ph type="ftr" sz="quarter" idx="11"/>
          </p:nvPr>
        </p:nvSpPr>
        <p:spPr/>
        <p:txBody>
          <a:bodyPr/>
          <a:lstStyle/>
          <a:p>
            <a:r>
              <a:rPr lang="en-US"/>
              <a:t>Bitcoin Hivemind</a:t>
            </a:r>
            <a:endParaRPr lang="en-US" dirty="0"/>
          </a:p>
        </p:txBody>
      </p:sp>
      <p:sp>
        <p:nvSpPr>
          <p:cNvPr id="5" name="Slide Number Placeholder 4">
            <a:extLst>
              <a:ext uri="{FF2B5EF4-FFF2-40B4-BE49-F238E27FC236}">
                <a16:creationId xmlns:a16="http://schemas.microsoft.com/office/drawing/2014/main" id="{EE141054-06E0-4EA0-BA55-813330962C27}"/>
              </a:ext>
            </a:extLst>
          </p:cNvPr>
          <p:cNvSpPr>
            <a:spLocks noGrp="1"/>
          </p:cNvSpPr>
          <p:nvPr>
            <p:ph type="sldNum" sz="quarter" idx="12"/>
          </p:nvPr>
        </p:nvSpPr>
        <p:spPr/>
        <p:txBody>
          <a:bodyPr/>
          <a:lstStyle/>
          <a:p>
            <a:fld id="{1A10F235-9555-41B0-B8E9-2A55BD748559}" type="slidenum">
              <a:rPr lang="en-US" smtClean="0"/>
              <a:t>9</a:t>
            </a:fld>
            <a:endParaRPr lang="en-US"/>
          </a:p>
        </p:txBody>
      </p:sp>
      <p:pic>
        <p:nvPicPr>
          <p:cNvPr id="6" name="Picture 5">
            <a:extLst>
              <a:ext uri="{FF2B5EF4-FFF2-40B4-BE49-F238E27FC236}">
                <a16:creationId xmlns:a16="http://schemas.microsoft.com/office/drawing/2014/main" id="{8C2463A8-B234-450F-9DF6-74B126818259}"/>
              </a:ext>
            </a:extLst>
          </p:cNvPr>
          <p:cNvPicPr>
            <a:picLocks noChangeAspect="1"/>
          </p:cNvPicPr>
          <p:nvPr/>
        </p:nvPicPr>
        <p:blipFill rotWithShape="1">
          <a:blip r:embed="rId3"/>
          <a:srcRect l="4567"/>
          <a:stretch/>
        </p:blipFill>
        <p:spPr>
          <a:xfrm>
            <a:off x="134920" y="2383120"/>
            <a:ext cx="8874160" cy="2844203"/>
          </a:xfrm>
          <a:prstGeom prst="rect">
            <a:avLst/>
          </a:prstGeom>
          <a:ln>
            <a:solidFill>
              <a:schemeClr val="tx1"/>
            </a:solidFill>
          </a:ln>
        </p:spPr>
      </p:pic>
    </p:spTree>
    <p:extLst>
      <p:ext uri="{BB962C8B-B14F-4D97-AF65-F5344CB8AC3E}">
        <p14:creationId xmlns:p14="http://schemas.microsoft.com/office/powerpoint/2010/main" val="22430155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3409</Words>
  <Application>Microsoft Office PowerPoint</Application>
  <PresentationFormat>On-screen Show (4:3)</PresentationFormat>
  <Paragraphs>1040</Paragraphs>
  <Slides>70</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Abadi Extra Light</vt:lpstr>
      <vt:lpstr>Arial</vt:lpstr>
      <vt:lpstr>Calibri</vt:lpstr>
      <vt:lpstr>Calibri Light</vt:lpstr>
      <vt:lpstr>Office Theme</vt:lpstr>
      <vt:lpstr>Event Derivatives and Electoral Feedback</vt:lpstr>
      <vt:lpstr>About Me</vt:lpstr>
      <vt:lpstr>Improvement; NOT Replacement</vt:lpstr>
      <vt:lpstr>Talk, in One Slide</vt:lpstr>
      <vt:lpstr>For Example, Voter might see:</vt:lpstr>
      <vt:lpstr>Agenda</vt:lpstr>
      <vt:lpstr>Background Knowledge</vt:lpstr>
      <vt:lpstr>PowerPoint Presentation</vt:lpstr>
      <vt:lpstr>More Supporters</vt:lpstr>
      <vt:lpstr>We Need at Least One Solution,  to the Blockchain Oracle Problem</vt:lpstr>
      <vt:lpstr>PowerPoint Presentation</vt:lpstr>
      <vt:lpstr>Paper Reviews (~2015)</vt:lpstr>
      <vt:lpstr>Multiple Implementations</vt:lpstr>
      <vt:lpstr>Multiple Implementations</vt:lpstr>
      <vt:lpstr>Screenshot 1</vt:lpstr>
      <vt:lpstr>Screenshot 2</vt:lpstr>
      <vt:lpstr>Screenshot 3</vt:lpstr>
      <vt:lpstr>Background Knowledge</vt:lpstr>
      <vt:lpstr>Agenda</vt:lpstr>
      <vt:lpstr>Why does the Public Sector Disappoint?</vt:lpstr>
      <vt:lpstr>Feedback (Free Market)</vt:lpstr>
      <vt:lpstr>Feedback (Democracy)</vt:lpstr>
      <vt:lpstr>Feedback to Remove Errors </vt:lpstr>
      <vt:lpstr>Post-Enlightenment Political Technology</vt:lpstr>
      <vt:lpstr>Feedback to Remove Errors </vt:lpstr>
      <vt:lpstr>Feedback: Market vs Electoral</vt:lpstr>
      <vt:lpstr>Feedback: Market vs Electoral</vt:lpstr>
      <vt:lpstr>Research = Search for Alternatives</vt:lpstr>
      <vt:lpstr>Costs/Benefits of Research</vt:lpstr>
      <vt:lpstr>PowerPoint Presentation</vt:lpstr>
      <vt:lpstr>Educating People = Won’t Solve Problem</vt:lpstr>
      <vt:lpstr>Agenda</vt:lpstr>
      <vt:lpstr> Event Derivative (InTrade.com) - 2012 global warming       (also called a “prediction market”)</vt:lpstr>
      <vt:lpstr>Betting on who will win</vt:lpstr>
      <vt:lpstr>Betting on who will win</vt:lpstr>
      <vt:lpstr>Nine Slides on Multivariate Betting</vt:lpstr>
      <vt:lpstr>(1/9) Probability -- Review</vt:lpstr>
      <vt:lpstr>(2/9) Probability -- Review</vt:lpstr>
      <vt:lpstr>PowerPoint Presentation</vt:lpstr>
      <vt:lpstr>(4/9) -- Conditional Probability Taught Quickly</vt:lpstr>
      <vt:lpstr>(5/9) -- Conditional Probability Taught Quickly</vt:lpstr>
      <vt:lpstr>(6/8) -- Conditional Probability Taught Quickly</vt:lpstr>
      <vt:lpstr>(7/9) -- Conditional Probability Taught Quickly</vt:lpstr>
      <vt:lpstr>(8/9) “Clumping” = Related</vt:lpstr>
      <vt:lpstr>(9/9) Synthesis – Just Four Different Event-Derivative Markets</vt:lpstr>
      <vt:lpstr>Agenda</vt:lpstr>
      <vt:lpstr>Basic Arithmetic</vt:lpstr>
      <vt:lpstr>Voter Sees on Election Morning (For Example):</vt:lpstr>
      <vt:lpstr>Agenda</vt:lpstr>
      <vt:lpstr>Why would laypeople check their phones on election day?</vt:lpstr>
      <vt:lpstr>Why would laypeople check their phones on election day?</vt:lpstr>
      <vt:lpstr>Why navigate phone to these prices? Why not just ignore them (as usual)?</vt:lpstr>
      <vt:lpstr>Low Voter Turnout</vt:lpstr>
      <vt:lpstr>Why Turnout Low: Voters Admit Feeling Overwhelmed</vt:lpstr>
      <vt:lpstr>Popular Vote – Victory Margins Are Very Narrow</vt:lpstr>
      <vt:lpstr>PowerPoint Presentation</vt:lpstr>
      <vt:lpstr>PowerPoint Presentation</vt:lpstr>
      <vt:lpstr>Last Slide: Here, Politician Rhetoric Is Irrelevant</vt:lpstr>
      <vt:lpstr>Thank You!</vt:lpstr>
      <vt:lpstr>Conditional Forecasts:  More Than One Dimension</vt:lpstr>
      <vt:lpstr>Permanent Liquidity (via MSR)</vt:lpstr>
      <vt:lpstr>See-Saw Metaphor</vt:lpstr>
      <vt:lpstr>Permanent Liquidity</vt:lpstr>
      <vt:lpstr>See-Saw  Tray</vt:lpstr>
      <vt:lpstr>PowerPoint Presentation</vt:lpstr>
      <vt:lpstr>PowerPoint Presentation</vt:lpstr>
      <vt:lpstr>Crane. Not Skyhook</vt:lpstr>
      <vt:lpstr>Crane. Not Skyhook</vt:lpstr>
      <vt:lpstr>Crane. Not Skyhook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Sztorc</dc:creator>
  <cp:lastModifiedBy>Paul Sztorc</cp:lastModifiedBy>
  <cp:revision>257</cp:revision>
  <dcterms:created xsi:type="dcterms:W3CDTF">2018-01-26T19:44:29Z</dcterms:created>
  <dcterms:modified xsi:type="dcterms:W3CDTF">2019-02-16T09:56:31Z</dcterms:modified>
</cp:coreProperties>
</file>